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3"/>
  </p:sldMasterIdLst>
  <p:notesMasterIdLst>
    <p:notesMasterId r:id="rId21"/>
  </p:notesMasterIdLst>
  <p:sldIdLst>
    <p:sldId id="256" r:id="rId4"/>
    <p:sldId id="257" r:id="rId5"/>
    <p:sldId id="258" r:id="rId6"/>
    <p:sldId id="259" r:id="rId7"/>
    <p:sldId id="260" r:id="rId8"/>
    <p:sldId id="261" r:id="rId9"/>
    <p:sldId id="262" r:id="rId10"/>
    <p:sldId id="266" r:id="rId11"/>
    <p:sldId id="269" r:id="rId12"/>
    <p:sldId id="270" r:id="rId13"/>
    <p:sldId id="271" r:id="rId14"/>
    <p:sldId id="272" r:id="rId15"/>
    <p:sldId id="273" r:id="rId16"/>
    <p:sldId id="263" r:id="rId17"/>
    <p:sldId id="264" r:id="rId18"/>
    <p:sldId id="274" r:id="rId19"/>
    <p:sldId id="265"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F8E4941-5FD0-488A-AE73-6C6EA13A6A3F}" v="2" dt="2026-06-02T11:30:24.4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5" d="100"/>
          <a:sy n="95" d="100"/>
        </p:scale>
        <p:origin x="206"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microsoft.com/office/2015/10/relationships/revisionInfo" Target="revisionInfo.xml"/><Relationship Id="rId3" Type="http://schemas.openxmlformats.org/officeDocument/2006/relationships/slideMaster" Target="slideMasters/slideMaster1.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6-02T11:23:34.51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91,'5'-1,"-1"0,0-1,0 0,0 1,0-1,0 0,5-4,9-4,6-1,2 0,-1 2,1 1,0 1,1 1,0 1,0 2,47-1,659 8,-421-6,-298 3,1 1,-1 0,0 1,0 1,18 7,-16-6,-1 0,1-1,0-1,17 2,30-5,-36-1,46 5,-66-3,0 0,0 0,0 1,0 0,-1 0,1 1,-1 0,1 0,-1 0,0 1,8 7,-4-1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6-02T11:23:36.94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0,'1046'0,"-1006"3,-1 0,55 14,-51-9,74 6,92 9,-139-13,105 3,132-14,-288 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6-02T11:23:41.88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1,'2229'0,"-2210"0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6-02T11:23:45.51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1 122,'143'2,"156"-4,-136-20,-101 15,160-9,92 3,-78-10,203 12,-267 14,-160-3,36 0,0-1,66-12,-66 8,13-3,-47 3</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295633-016B-4597-B41E-8D16A4D88E9A}" type="datetimeFigureOut">
              <a:rPr lang="en-GB" smtClean="0"/>
              <a:t>02/06/2026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0DB942-A105-4B89-8232-A9A1B0F44F06}" type="slidenum">
              <a:rPr lang="en-GB" smtClean="0"/>
              <a:t>‹#›</a:t>
            </a:fld>
            <a:endParaRPr lang="en-GB"/>
          </a:p>
        </p:txBody>
      </p:sp>
    </p:spTree>
    <p:extLst>
      <p:ext uri="{BB962C8B-B14F-4D97-AF65-F5344CB8AC3E}">
        <p14:creationId xmlns:p14="http://schemas.microsoft.com/office/powerpoint/2010/main" val="4687841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B976503-1327-4391-8DA0-1634D6D8896A}" type="datetime1">
              <a:rPr lang="en-US" smtClean="0"/>
              <a:t>6/2/2026</a:t>
            </a:fld>
            <a:endParaRPr lang="en-US" dirty="0"/>
          </a:p>
        </p:txBody>
      </p:sp>
      <p:sp>
        <p:nvSpPr>
          <p:cNvPr id="5" name="Footer Placeholder 4"/>
          <p:cNvSpPr>
            <a:spLocks noGrp="1"/>
          </p:cNvSpPr>
          <p:nvPr>
            <p:ph type="ftr" sz="quarter" idx="11"/>
          </p:nvPr>
        </p:nvSpPr>
        <p:spPr/>
        <p:txBody>
          <a:bodyPr/>
          <a:lstStyle/>
          <a:p>
            <a:r>
              <a:rPr lang="en-US"/>
              <a:t>info@yestests.com</a:t>
            </a:r>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GB"/>
          </a:p>
        </p:txBody>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30A3C9C-F8E9-4BD4-AC0B-65CC775CABE1}" type="datetime1">
              <a:rPr lang="en-US" smtClean="0"/>
              <a:t>6/2/2026</a:t>
            </a:fld>
            <a:endParaRPr lang="en-US" dirty="0"/>
          </a:p>
        </p:txBody>
      </p:sp>
      <p:sp>
        <p:nvSpPr>
          <p:cNvPr id="5" name="Footer Placeholder 4"/>
          <p:cNvSpPr>
            <a:spLocks noGrp="1"/>
          </p:cNvSpPr>
          <p:nvPr>
            <p:ph type="ftr" sz="quarter" idx="11"/>
          </p:nvPr>
        </p:nvSpPr>
        <p:spPr/>
        <p:txBody>
          <a:bodyPr/>
          <a:lstStyle/>
          <a:p>
            <a:r>
              <a:rPr lang="en-US"/>
              <a:t>info@yestests.com</a:t>
            </a:r>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C7BC563-4D1C-4CA2-8DC7-7BE79B2EB73A}" type="datetime1">
              <a:rPr lang="en-US" smtClean="0"/>
              <a:t>6/2/2026</a:t>
            </a:fld>
            <a:endParaRPr lang="en-US" dirty="0"/>
          </a:p>
        </p:txBody>
      </p:sp>
      <p:sp>
        <p:nvSpPr>
          <p:cNvPr id="5" name="Footer Placeholder 4"/>
          <p:cNvSpPr>
            <a:spLocks noGrp="1"/>
          </p:cNvSpPr>
          <p:nvPr>
            <p:ph type="ftr" sz="quarter" idx="11"/>
          </p:nvPr>
        </p:nvSpPr>
        <p:spPr/>
        <p:txBody>
          <a:bodyPr/>
          <a:lstStyle/>
          <a:p>
            <a:r>
              <a:rPr lang="en-US"/>
              <a:t>info@yestests.com</a:t>
            </a:r>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525A230-121C-4664-93FE-A6B15DB51B92}" type="datetime1">
              <a:rPr lang="en-US" smtClean="0"/>
              <a:t>6/2/2026</a:t>
            </a:fld>
            <a:endParaRPr lang="en-US" dirty="0"/>
          </a:p>
        </p:txBody>
      </p:sp>
      <p:sp>
        <p:nvSpPr>
          <p:cNvPr id="6" name="Footer Placeholder 5"/>
          <p:cNvSpPr>
            <a:spLocks noGrp="1"/>
          </p:cNvSpPr>
          <p:nvPr>
            <p:ph type="ftr" sz="quarter" idx="11"/>
          </p:nvPr>
        </p:nvSpPr>
        <p:spPr/>
        <p:txBody>
          <a:bodyPr/>
          <a:lstStyle/>
          <a:p>
            <a:r>
              <a:rPr lang="en-US"/>
              <a:t>info@yestests.com</a:t>
            </a:r>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AC942F41-C1B1-4A39-8178-A4BD555D74A8}" type="datetime1">
              <a:rPr lang="en-US" smtClean="0"/>
              <a:t>6/2/2026</a:t>
            </a:fld>
            <a:endParaRPr lang="en-US" dirty="0"/>
          </a:p>
        </p:txBody>
      </p:sp>
      <p:sp>
        <p:nvSpPr>
          <p:cNvPr id="6" name="Footer Placeholder 5"/>
          <p:cNvSpPr>
            <a:spLocks noGrp="1"/>
          </p:cNvSpPr>
          <p:nvPr>
            <p:ph type="ftr" sz="quarter" idx="11"/>
          </p:nvPr>
        </p:nvSpPr>
        <p:spPr/>
        <p:txBody>
          <a:bodyPr/>
          <a:lstStyle/>
          <a:p>
            <a:r>
              <a:rPr lang="en-US"/>
              <a:t>info@yestests.com</a:t>
            </a:r>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4AA0489E-A4C5-4A8C-B7AC-ED40C064AA9E}" type="datetime1">
              <a:rPr lang="en-US" smtClean="0"/>
              <a:t>6/2/2026</a:t>
            </a:fld>
            <a:endParaRPr lang="en-US" dirty="0"/>
          </a:p>
        </p:txBody>
      </p:sp>
      <p:sp>
        <p:nvSpPr>
          <p:cNvPr id="6" name="Footer Placeholder 5"/>
          <p:cNvSpPr>
            <a:spLocks noGrp="1"/>
          </p:cNvSpPr>
          <p:nvPr>
            <p:ph type="ftr" sz="quarter" idx="11"/>
          </p:nvPr>
        </p:nvSpPr>
        <p:spPr/>
        <p:txBody>
          <a:bodyPr/>
          <a:lstStyle/>
          <a:p>
            <a:r>
              <a:rPr lang="en-US"/>
              <a:t>info@yestests.com</a:t>
            </a:r>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8EE313A-437A-45B8-BA2E-7688D09C0CF9}" type="datetime1">
              <a:rPr lang="en-US" smtClean="0"/>
              <a:t>6/2/2026</a:t>
            </a:fld>
            <a:endParaRPr lang="en-US" dirty="0"/>
          </a:p>
        </p:txBody>
      </p:sp>
      <p:sp>
        <p:nvSpPr>
          <p:cNvPr id="5" name="Footer Placeholder 4"/>
          <p:cNvSpPr>
            <a:spLocks noGrp="1"/>
          </p:cNvSpPr>
          <p:nvPr>
            <p:ph type="ftr" sz="quarter" idx="11"/>
          </p:nvPr>
        </p:nvSpPr>
        <p:spPr/>
        <p:txBody>
          <a:bodyPr/>
          <a:lstStyle/>
          <a:p>
            <a:r>
              <a:rPr lang="en-US"/>
              <a:t>info@yestests.com</a:t>
            </a:r>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6060B8-8DEF-47CE-B812-0F599AE2E012}" type="datetime1">
              <a:rPr lang="en-US" smtClean="0"/>
              <a:t>6/2/2026</a:t>
            </a:fld>
            <a:endParaRPr lang="en-US" dirty="0"/>
          </a:p>
        </p:txBody>
      </p:sp>
      <p:sp>
        <p:nvSpPr>
          <p:cNvPr id="5" name="Footer Placeholder 4"/>
          <p:cNvSpPr>
            <a:spLocks noGrp="1"/>
          </p:cNvSpPr>
          <p:nvPr>
            <p:ph type="ftr" sz="quarter" idx="11"/>
          </p:nvPr>
        </p:nvSpPr>
        <p:spPr/>
        <p:txBody>
          <a:bodyPr/>
          <a:lstStyle/>
          <a:p>
            <a:r>
              <a:rPr lang="en-US"/>
              <a:t>info@yestests.com</a:t>
            </a:r>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ED2BF3C-55A6-402B-A99B-A4D208316DAE}" type="datetime1">
              <a:rPr lang="en-US" smtClean="0"/>
              <a:t>6/2/2026</a:t>
            </a:fld>
            <a:endParaRPr lang="en-US" dirty="0"/>
          </a:p>
        </p:txBody>
      </p:sp>
      <p:sp>
        <p:nvSpPr>
          <p:cNvPr id="5" name="Footer Placeholder 4"/>
          <p:cNvSpPr>
            <a:spLocks noGrp="1"/>
          </p:cNvSpPr>
          <p:nvPr>
            <p:ph type="ftr" sz="quarter" idx="11"/>
          </p:nvPr>
        </p:nvSpPr>
        <p:spPr/>
        <p:txBody>
          <a:bodyPr/>
          <a:lstStyle/>
          <a:p>
            <a:r>
              <a:rPr lang="en-US"/>
              <a:t>info@yestests.com</a:t>
            </a:r>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GB"/>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B89A702-4B39-4E90-B3A2-024DC23E5A1F}" type="datetime1">
              <a:rPr lang="en-US" smtClean="0"/>
              <a:t>6/2/2026</a:t>
            </a:fld>
            <a:endParaRPr lang="en-US" dirty="0"/>
          </a:p>
        </p:txBody>
      </p:sp>
      <p:sp>
        <p:nvSpPr>
          <p:cNvPr id="5" name="Footer Placeholder 4"/>
          <p:cNvSpPr>
            <a:spLocks noGrp="1"/>
          </p:cNvSpPr>
          <p:nvPr>
            <p:ph type="ftr" sz="quarter" idx="11"/>
          </p:nvPr>
        </p:nvSpPr>
        <p:spPr/>
        <p:txBody>
          <a:bodyPr/>
          <a:lstStyle/>
          <a:p>
            <a:r>
              <a:rPr lang="en-US"/>
              <a:t>info@yestests.com</a:t>
            </a:r>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FFC74D8-3DB0-4AD4-B5E9-6E735FC12B07}" type="datetime1">
              <a:rPr lang="en-US" smtClean="0"/>
              <a:t>6/2/2026</a:t>
            </a:fld>
            <a:endParaRPr lang="en-US" dirty="0"/>
          </a:p>
        </p:txBody>
      </p:sp>
      <p:sp>
        <p:nvSpPr>
          <p:cNvPr id="6" name="Footer Placeholder 5"/>
          <p:cNvSpPr>
            <a:spLocks noGrp="1"/>
          </p:cNvSpPr>
          <p:nvPr>
            <p:ph type="ftr" sz="quarter" idx="11"/>
          </p:nvPr>
        </p:nvSpPr>
        <p:spPr/>
        <p:txBody>
          <a:bodyPr/>
          <a:lstStyle/>
          <a:p>
            <a:r>
              <a:rPr lang="en-US"/>
              <a:t>info@yestests.com</a:t>
            </a:r>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907528A-800D-4733-A618-DE19A9FFD85A}" type="datetime1">
              <a:rPr lang="en-US" smtClean="0"/>
              <a:t>6/2/2026</a:t>
            </a:fld>
            <a:endParaRPr lang="en-US" dirty="0"/>
          </a:p>
        </p:txBody>
      </p:sp>
      <p:sp>
        <p:nvSpPr>
          <p:cNvPr id="8" name="Footer Placeholder 7"/>
          <p:cNvSpPr>
            <a:spLocks noGrp="1"/>
          </p:cNvSpPr>
          <p:nvPr>
            <p:ph type="ftr" sz="quarter" idx="11"/>
          </p:nvPr>
        </p:nvSpPr>
        <p:spPr/>
        <p:txBody>
          <a:bodyPr/>
          <a:lstStyle/>
          <a:p>
            <a:r>
              <a:rPr lang="en-US"/>
              <a:t>info@yestests.com</a:t>
            </a:r>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CACD4C6-1258-4A74-9B09-C532802216A9}" type="datetime1">
              <a:rPr lang="en-US" smtClean="0"/>
              <a:t>6/2/2026</a:t>
            </a:fld>
            <a:endParaRPr lang="en-US" dirty="0"/>
          </a:p>
        </p:txBody>
      </p:sp>
      <p:sp>
        <p:nvSpPr>
          <p:cNvPr id="4" name="Footer Placeholder 3"/>
          <p:cNvSpPr>
            <a:spLocks noGrp="1"/>
          </p:cNvSpPr>
          <p:nvPr>
            <p:ph type="ftr" sz="quarter" idx="11"/>
          </p:nvPr>
        </p:nvSpPr>
        <p:spPr/>
        <p:txBody>
          <a:bodyPr/>
          <a:lstStyle/>
          <a:p>
            <a:r>
              <a:rPr lang="en-US"/>
              <a:t>info@yestests.com</a:t>
            </a:r>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27AA34-B61D-4A06-9E3E-57A753DE87B2}" type="datetime1">
              <a:rPr lang="en-US" smtClean="0"/>
              <a:t>6/2/2026</a:t>
            </a:fld>
            <a:endParaRPr lang="en-US" dirty="0"/>
          </a:p>
        </p:txBody>
      </p:sp>
      <p:sp>
        <p:nvSpPr>
          <p:cNvPr id="3" name="Footer Placeholder 2"/>
          <p:cNvSpPr>
            <a:spLocks noGrp="1"/>
          </p:cNvSpPr>
          <p:nvPr>
            <p:ph type="ftr" sz="quarter" idx="11"/>
          </p:nvPr>
        </p:nvSpPr>
        <p:spPr/>
        <p:txBody>
          <a:bodyPr/>
          <a:lstStyle/>
          <a:p>
            <a:r>
              <a:rPr lang="en-US"/>
              <a:t>info@yestests.com</a:t>
            </a:r>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GB"/>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C6C3DB23-29DD-40CF-ADEC-F5335FFECDBE}" type="datetime1">
              <a:rPr lang="en-US" smtClean="0"/>
              <a:t>6/2/2026</a:t>
            </a:fld>
            <a:endParaRPr lang="en-US" dirty="0"/>
          </a:p>
        </p:txBody>
      </p:sp>
      <p:sp>
        <p:nvSpPr>
          <p:cNvPr id="6" name="Footer Placeholder 5"/>
          <p:cNvSpPr>
            <a:spLocks noGrp="1"/>
          </p:cNvSpPr>
          <p:nvPr>
            <p:ph type="ftr" sz="quarter" idx="11"/>
          </p:nvPr>
        </p:nvSpPr>
        <p:spPr/>
        <p:txBody>
          <a:bodyPr/>
          <a:lstStyle/>
          <a:p>
            <a:r>
              <a:rPr lang="en-US"/>
              <a:t>info@yestests.com</a:t>
            </a:r>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6F8B291-66DE-47F9-88B0-BB8B816085FD}" type="datetime1">
              <a:rPr lang="en-US" smtClean="0"/>
              <a:t>6/2/2026</a:t>
            </a:fld>
            <a:endParaRPr lang="en-US" dirty="0"/>
          </a:p>
        </p:txBody>
      </p:sp>
      <p:sp>
        <p:nvSpPr>
          <p:cNvPr id="6" name="Footer Placeholder 5"/>
          <p:cNvSpPr>
            <a:spLocks noGrp="1"/>
          </p:cNvSpPr>
          <p:nvPr>
            <p:ph type="ftr" sz="quarter" idx="11"/>
          </p:nvPr>
        </p:nvSpPr>
        <p:spPr/>
        <p:txBody>
          <a:bodyPr/>
          <a:lstStyle/>
          <a:p>
            <a:r>
              <a:rPr lang="en-US"/>
              <a:t>info@yestests.com</a:t>
            </a:r>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GB"/>
            </a:p>
          </p:txBody>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GB"/>
            </a:p>
          </p:txBody>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GB"/>
            </a:p>
          </p:txBody>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GB"/>
            </a:p>
          </p:txBody>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GB"/>
            </a:p>
          </p:txBody>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GB"/>
            </a:p>
          </p:txBody>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GB"/>
            </a:p>
          </p:txBody>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GB"/>
            </a:p>
          </p:txBody>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GB"/>
            </a:p>
          </p:txBody>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GB"/>
            </a:p>
          </p:txBody>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GB"/>
            </a:p>
          </p:txBody>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GB"/>
            </a:p>
          </p:txBody>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GB"/>
            </a:p>
          </p:txBody>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GB"/>
            </a:p>
          </p:txBody>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GB"/>
            </a:p>
          </p:txBody>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GB"/>
            </a:p>
          </p:txBody>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GB"/>
            </a:p>
          </p:txBody>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GB"/>
            </a:p>
          </p:txBody>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GB"/>
            </a:p>
          </p:txBody>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GB"/>
            </a:p>
          </p:txBody>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GB"/>
            </a:p>
          </p:txBody>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GB"/>
            </a:p>
          </p:txBody>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GB"/>
            </a:p>
          </p:txBody>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GB"/>
            </a:p>
          </p:txBody>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97C06329-F579-42A8-B641-A6D9EA17C6F8}" type="datetime1">
              <a:rPr lang="en-US" smtClean="0"/>
              <a:t>6/2/2026</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info@yestests.com</a:t>
            </a:r>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hf hd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5.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customXml" Target="../ink/ink2.xml"/><Relationship Id="rId12" Type="http://schemas.openxmlformats.org/officeDocument/2006/relationships/image" Target="../media/image9.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6.png"/><Relationship Id="rId11" Type="http://schemas.openxmlformats.org/officeDocument/2006/relationships/customXml" Target="../ink/ink4.xml"/><Relationship Id="rId5" Type="http://schemas.openxmlformats.org/officeDocument/2006/relationships/customXml" Target="../ink/ink1.xml"/><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customXml" Target="../ink/ink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png"/><Relationship Id="rId4" Type="http://schemas.openxmlformats.org/officeDocument/2006/relationships/hyperlink" Target="http://www.yestests.com/"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www.yestests.com/"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png"/><Relationship Id="rId5" Type="http://schemas.openxmlformats.org/officeDocument/2006/relationships/hyperlink" Target="https://edition.pagesuite-professional.co.uk/html5/reader/production/default.aspx?pubname=&amp;edid=73663f83-012c-40d6-8cca-7cd70a815466" TargetMode="Externa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hyperlink" Target="https://www.royalgreenwich.gov.uk/info/200286/apply_for_a_school_place/1400/secondary_school_offers_interactive_map" TargetMode="External"/><Relationship Id="rId4" Type="http://schemas.openxmlformats.org/officeDocument/2006/relationships/hyperlink" Target="https://edition.pagesuite-professional.co.uk/html5/reader/production/default.aspx?pubname=&amp;pubid=544b8783-16f8-47e1-aa52-9701795c26c5"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A8DC7-2975-4A19-8A29-0E81AA4E2F12}"/>
              </a:ext>
            </a:extLst>
          </p:cNvPr>
          <p:cNvSpPr>
            <a:spLocks noGrp="1"/>
          </p:cNvSpPr>
          <p:nvPr>
            <p:ph type="ctrTitle"/>
          </p:nvPr>
        </p:nvSpPr>
        <p:spPr/>
        <p:txBody>
          <a:bodyPr/>
          <a:lstStyle/>
          <a:p>
            <a:r>
              <a:rPr lang="en-GB" dirty="0"/>
              <a:t>Secondary Transfer</a:t>
            </a:r>
          </a:p>
        </p:txBody>
      </p:sp>
      <p:sp>
        <p:nvSpPr>
          <p:cNvPr id="3" name="Subtitle 2">
            <a:extLst>
              <a:ext uri="{FF2B5EF4-FFF2-40B4-BE49-F238E27FC236}">
                <a16:creationId xmlns:a16="http://schemas.microsoft.com/office/drawing/2014/main" id="{59E36B0B-415B-4549-B179-01983134129C}"/>
              </a:ext>
            </a:extLst>
          </p:cNvPr>
          <p:cNvSpPr>
            <a:spLocks noGrp="1"/>
          </p:cNvSpPr>
          <p:nvPr>
            <p:ph type="subTitle" idx="1"/>
          </p:nvPr>
        </p:nvSpPr>
        <p:spPr/>
        <p:txBody>
          <a:bodyPr/>
          <a:lstStyle/>
          <a:p>
            <a:r>
              <a:rPr lang="en-GB" dirty="0"/>
              <a:t>April 2026</a:t>
            </a:r>
          </a:p>
        </p:txBody>
      </p:sp>
      <p:sp>
        <p:nvSpPr>
          <p:cNvPr id="4" name="Footer Placeholder 3">
            <a:extLst>
              <a:ext uri="{FF2B5EF4-FFF2-40B4-BE49-F238E27FC236}">
                <a16:creationId xmlns:a16="http://schemas.microsoft.com/office/drawing/2014/main" id="{A8F97FA6-5490-49EB-A5E9-7F3448F3CBF9}"/>
              </a:ext>
            </a:extLst>
          </p:cNvPr>
          <p:cNvSpPr>
            <a:spLocks noGrp="1"/>
          </p:cNvSpPr>
          <p:nvPr>
            <p:ph type="ftr" sz="quarter" idx="11"/>
          </p:nvPr>
        </p:nvSpPr>
        <p:spPr/>
        <p:txBody>
          <a:bodyPr/>
          <a:lstStyle/>
          <a:p>
            <a:r>
              <a:rPr lang="en-US" sz="1100" dirty="0"/>
              <a:t>info@yestests.com</a:t>
            </a:r>
          </a:p>
        </p:txBody>
      </p:sp>
      <p:sp>
        <p:nvSpPr>
          <p:cNvPr id="5" name="Slide Number Placeholder 4">
            <a:extLst>
              <a:ext uri="{FF2B5EF4-FFF2-40B4-BE49-F238E27FC236}">
                <a16:creationId xmlns:a16="http://schemas.microsoft.com/office/drawing/2014/main" id="{EF229CE6-A554-4E0D-98C4-A68A79D45183}"/>
              </a:ext>
            </a:extLst>
          </p:cNvPr>
          <p:cNvSpPr>
            <a:spLocks noGrp="1"/>
          </p:cNvSpPr>
          <p:nvPr>
            <p:ph type="sldNum" sz="quarter" idx="12"/>
          </p:nvPr>
        </p:nvSpPr>
        <p:spPr/>
        <p:txBody>
          <a:bodyPr/>
          <a:lstStyle/>
          <a:p>
            <a:fld id="{D57F1E4F-1CFF-5643-939E-217C01CDF565}" type="slidenum">
              <a:rPr lang="en-US" smtClean="0"/>
              <a:pPr/>
              <a:t>1</a:t>
            </a:fld>
            <a:endParaRPr lang="en-US" dirty="0"/>
          </a:p>
        </p:txBody>
      </p:sp>
      <p:pic>
        <p:nvPicPr>
          <p:cNvPr id="7" name="Recorded Sound">
            <a:hlinkClick r:id="" action="ppaction://media"/>
            <a:extLst>
              <a:ext uri="{FF2B5EF4-FFF2-40B4-BE49-F238E27FC236}">
                <a16:creationId xmlns:a16="http://schemas.microsoft.com/office/drawing/2014/main" id="{C8FF163F-1B29-6DA7-57B2-52AE75C504A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469588" y="523684"/>
            <a:ext cx="2133199" cy="2133199"/>
          </a:xfrm>
          <a:prstGeom prst="rect">
            <a:avLst/>
          </a:prstGeom>
        </p:spPr>
      </p:pic>
    </p:spTree>
    <p:extLst>
      <p:ext uri="{BB962C8B-B14F-4D97-AF65-F5344CB8AC3E}">
        <p14:creationId xmlns:p14="http://schemas.microsoft.com/office/powerpoint/2010/main" val="1987533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67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D3879B8-C27E-4875-B271-9673F0145D40}"/>
              </a:ext>
            </a:extLst>
          </p:cNvPr>
          <p:cNvSpPr>
            <a:spLocks noGrp="1"/>
          </p:cNvSpPr>
          <p:nvPr>
            <p:ph type="ftr" sz="quarter" idx="11"/>
          </p:nvPr>
        </p:nvSpPr>
        <p:spPr/>
        <p:txBody>
          <a:bodyPr/>
          <a:lstStyle/>
          <a:p>
            <a:r>
              <a:rPr lang="en-US" dirty="0"/>
              <a:t>info@yestests.com</a:t>
            </a:r>
          </a:p>
        </p:txBody>
      </p:sp>
      <p:sp>
        <p:nvSpPr>
          <p:cNvPr id="3" name="Slide Number Placeholder 2">
            <a:extLst>
              <a:ext uri="{FF2B5EF4-FFF2-40B4-BE49-F238E27FC236}">
                <a16:creationId xmlns:a16="http://schemas.microsoft.com/office/drawing/2014/main" id="{D7B0C45D-7D35-4E0B-A2A9-6443E21024EB}"/>
              </a:ext>
            </a:extLst>
          </p:cNvPr>
          <p:cNvSpPr>
            <a:spLocks noGrp="1"/>
          </p:cNvSpPr>
          <p:nvPr>
            <p:ph type="sldNum" sz="quarter" idx="12"/>
          </p:nvPr>
        </p:nvSpPr>
        <p:spPr/>
        <p:txBody>
          <a:bodyPr/>
          <a:lstStyle/>
          <a:p>
            <a:fld id="{D57F1E4F-1CFF-5643-939E-217C01CDF565}" type="slidenum">
              <a:rPr lang="en-US" smtClean="0"/>
              <a:pPr/>
              <a:t>10</a:t>
            </a:fld>
            <a:endParaRPr lang="en-US" dirty="0"/>
          </a:p>
        </p:txBody>
      </p:sp>
      <p:sp>
        <p:nvSpPr>
          <p:cNvPr id="4" name="TextBox 3">
            <a:extLst>
              <a:ext uri="{FF2B5EF4-FFF2-40B4-BE49-F238E27FC236}">
                <a16:creationId xmlns:a16="http://schemas.microsoft.com/office/drawing/2014/main" id="{074EFB20-81FB-4E82-B541-5065E4926643}"/>
              </a:ext>
            </a:extLst>
          </p:cNvPr>
          <p:cNvSpPr txBox="1"/>
          <p:nvPr/>
        </p:nvSpPr>
        <p:spPr>
          <a:xfrm>
            <a:off x="2238375" y="628650"/>
            <a:ext cx="8896350" cy="5355312"/>
          </a:xfrm>
          <a:prstGeom prst="rect">
            <a:avLst/>
          </a:prstGeom>
          <a:noFill/>
        </p:spPr>
        <p:txBody>
          <a:bodyPr wrap="square" rtlCol="0">
            <a:spAutoFit/>
          </a:bodyPr>
          <a:lstStyle/>
          <a:p>
            <a:r>
              <a:rPr lang="en-GB" dirty="0"/>
              <a:t>Some state run secondary schools (usually academy chains) require pupils to sit a ‘Fair banding test’</a:t>
            </a:r>
          </a:p>
          <a:p>
            <a:endParaRPr lang="en-GB" dirty="0"/>
          </a:p>
          <a:p>
            <a:r>
              <a:rPr lang="en-GB" dirty="0"/>
              <a:t>This is to ensure that children across the full ability range are admitted.</a:t>
            </a:r>
          </a:p>
          <a:p>
            <a:endParaRPr lang="en-GB" dirty="0"/>
          </a:p>
          <a:p>
            <a:r>
              <a:rPr lang="en-GB" dirty="0"/>
              <a:t> It is not possible to pass or fail the test, but those not sitting the test at all, will only be prioritised after those children who have sat the test.</a:t>
            </a:r>
          </a:p>
          <a:p>
            <a:endParaRPr lang="en-GB" dirty="0"/>
          </a:p>
          <a:p>
            <a:r>
              <a:rPr lang="en-GB" dirty="0"/>
              <a:t>The applicants will be split into 5 equally sized bands based on their assessment results.  Within each band, our admission criteria will be applied as set out in our determined admission arrangements.</a:t>
            </a:r>
          </a:p>
          <a:p>
            <a:endParaRPr lang="en-GB" dirty="0"/>
          </a:p>
          <a:p>
            <a:r>
              <a:rPr lang="en-GB" dirty="0"/>
              <a:t>Last year, the fair banding test usually comprises of Nonverbal reasoning questions.</a:t>
            </a:r>
          </a:p>
          <a:p>
            <a:endParaRPr lang="en-GB" dirty="0"/>
          </a:p>
          <a:p>
            <a:r>
              <a:rPr lang="en-GB" dirty="0"/>
              <a:t>Leigh Academy Blackheath is an example of a school which uses a fair banding test.  To find out which other schools this applies to, please look in the Secondary school admissions guide for your borough.</a:t>
            </a:r>
          </a:p>
          <a:p>
            <a:endParaRPr lang="en-GB" dirty="0"/>
          </a:p>
        </p:txBody>
      </p:sp>
      <p:pic>
        <p:nvPicPr>
          <p:cNvPr id="5" name="Recorded Sound">
            <a:hlinkClick r:id="" action="ppaction://media"/>
            <a:extLst>
              <a:ext uri="{FF2B5EF4-FFF2-40B4-BE49-F238E27FC236}">
                <a16:creationId xmlns:a16="http://schemas.microsoft.com/office/drawing/2014/main" id="{01BB035D-3FCE-733E-004B-36957049A1A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3218" y="1879507"/>
            <a:ext cx="1215157" cy="1215157"/>
          </a:xfrm>
          <a:prstGeom prst="rect">
            <a:avLst/>
          </a:prstGeom>
        </p:spPr>
      </p:pic>
    </p:spTree>
    <p:extLst>
      <p:ext uri="{BB962C8B-B14F-4D97-AF65-F5344CB8AC3E}">
        <p14:creationId xmlns:p14="http://schemas.microsoft.com/office/powerpoint/2010/main" val="2732212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7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23BA853-99B1-40E2-8EDE-ACB83F5CDB36}"/>
              </a:ext>
            </a:extLst>
          </p:cNvPr>
          <p:cNvSpPr>
            <a:spLocks noGrp="1"/>
          </p:cNvSpPr>
          <p:nvPr>
            <p:ph type="ftr" sz="quarter" idx="11"/>
          </p:nvPr>
        </p:nvSpPr>
        <p:spPr/>
        <p:txBody>
          <a:bodyPr/>
          <a:lstStyle/>
          <a:p>
            <a:r>
              <a:rPr lang="en-US"/>
              <a:t>info@yestests.com</a:t>
            </a:r>
            <a:endParaRPr lang="en-US" dirty="0"/>
          </a:p>
        </p:txBody>
      </p:sp>
      <p:sp>
        <p:nvSpPr>
          <p:cNvPr id="3" name="Slide Number Placeholder 2">
            <a:extLst>
              <a:ext uri="{FF2B5EF4-FFF2-40B4-BE49-F238E27FC236}">
                <a16:creationId xmlns:a16="http://schemas.microsoft.com/office/drawing/2014/main" id="{A7855DDD-F234-4E03-85BD-84AE7F18A551}"/>
              </a:ext>
            </a:extLst>
          </p:cNvPr>
          <p:cNvSpPr>
            <a:spLocks noGrp="1"/>
          </p:cNvSpPr>
          <p:nvPr>
            <p:ph type="sldNum" sz="quarter" idx="12"/>
          </p:nvPr>
        </p:nvSpPr>
        <p:spPr/>
        <p:txBody>
          <a:bodyPr/>
          <a:lstStyle/>
          <a:p>
            <a:fld id="{D57F1E4F-1CFF-5643-939E-217C01CDF565}" type="slidenum">
              <a:rPr lang="en-US" smtClean="0"/>
              <a:pPr/>
              <a:t>11</a:t>
            </a:fld>
            <a:endParaRPr lang="en-US" dirty="0"/>
          </a:p>
        </p:txBody>
      </p:sp>
      <p:sp>
        <p:nvSpPr>
          <p:cNvPr id="4" name="TextBox 3">
            <a:extLst>
              <a:ext uri="{FF2B5EF4-FFF2-40B4-BE49-F238E27FC236}">
                <a16:creationId xmlns:a16="http://schemas.microsoft.com/office/drawing/2014/main" id="{CE91838A-3AE6-4E2B-9B8A-78AFE514CF5F}"/>
              </a:ext>
            </a:extLst>
          </p:cNvPr>
          <p:cNvSpPr txBox="1"/>
          <p:nvPr/>
        </p:nvSpPr>
        <p:spPr>
          <a:xfrm>
            <a:off x="1982789" y="751004"/>
            <a:ext cx="9415182" cy="5755422"/>
          </a:xfrm>
          <a:prstGeom prst="rect">
            <a:avLst/>
          </a:prstGeom>
          <a:noFill/>
        </p:spPr>
        <p:txBody>
          <a:bodyPr wrap="square" rtlCol="0">
            <a:spAutoFit/>
          </a:bodyPr>
          <a:lstStyle/>
          <a:p>
            <a:r>
              <a:rPr lang="en-GB" sz="2400" dirty="0"/>
              <a:t>To apply for a secondary school place at a Grammar school in:</a:t>
            </a:r>
          </a:p>
          <a:p>
            <a:endParaRPr lang="en-GB" sz="1600" dirty="0"/>
          </a:p>
          <a:p>
            <a:r>
              <a:rPr lang="en-GB" sz="1600" dirty="0"/>
              <a:t>Bexley: Beths, Townley Grammar, Chislehurst and Sidcup and Bexley Grammar.</a:t>
            </a:r>
          </a:p>
          <a:p>
            <a:endParaRPr lang="en-GB" sz="1600" dirty="0"/>
          </a:p>
          <a:p>
            <a:r>
              <a:rPr lang="en-GB" sz="1600" dirty="0"/>
              <a:t>Kent: Dartford boys and Girls, Wilmington Grammars</a:t>
            </a:r>
          </a:p>
          <a:p>
            <a:endParaRPr lang="en-GB" sz="1600" dirty="0"/>
          </a:p>
          <a:p>
            <a:r>
              <a:rPr lang="en-GB" sz="1600" dirty="0"/>
              <a:t>Bromley: St </a:t>
            </a:r>
            <a:r>
              <a:rPr lang="en-GB" sz="1600" dirty="0" err="1"/>
              <a:t>Olave’s</a:t>
            </a:r>
            <a:r>
              <a:rPr lang="en-GB" sz="1600" dirty="0"/>
              <a:t>, Newstead Woods</a:t>
            </a:r>
          </a:p>
          <a:p>
            <a:endParaRPr lang="en-GB" sz="2400" dirty="0"/>
          </a:p>
          <a:p>
            <a:r>
              <a:rPr lang="en-GB" dirty="0"/>
              <a:t>Your child will need to sit the Selection tests (11 plus) .  Each borough has their own exam.  You need to apply separately for each exam via the borough website.  Applications usually open in May.</a:t>
            </a:r>
          </a:p>
          <a:p>
            <a:r>
              <a:rPr lang="en-GB" dirty="0"/>
              <a:t>The 11 plus exam comprises of Maths and English, Verbal and </a:t>
            </a:r>
            <a:r>
              <a:rPr lang="en-GB" dirty="0" err="1"/>
              <a:t>NonVerbal</a:t>
            </a:r>
            <a:r>
              <a:rPr lang="en-GB" dirty="0"/>
              <a:t> reasoning.</a:t>
            </a:r>
          </a:p>
          <a:p>
            <a:endParaRPr lang="en-GB" dirty="0"/>
          </a:p>
          <a:p>
            <a:r>
              <a:rPr lang="en-GB" dirty="0"/>
              <a:t>It is a parent's responsibility to register their own child.  </a:t>
            </a:r>
          </a:p>
          <a:p>
            <a:r>
              <a:rPr lang="en-GB" dirty="0"/>
              <a:t>Some boroughs offer an ‘alert’ via their website to act as a reminder.</a:t>
            </a:r>
          </a:p>
          <a:p>
            <a:endParaRPr lang="en-GB" sz="2800" dirty="0"/>
          </a:p>
          <a:p>
            <a:endParaRPr lang="en-GB" sz="2800" dirty="0"/>
          </a:p>
        </p:txBody>
      </p:sp>
      <p:pic>
        <p:nvPicPr>
          <p:cNvPr id="5" name="Recorded Sound">
            <a:hlinkClick r:id="" action="ppaction://media"/>
            <a:extLst>
              <a:ext uri="{FF2B5EF4-FFF2-40B4-BE49-F238E27FC236}">
                <a16:creationId xmlns:a16="http://schemas.microsoft.com/office/drawing/2014/main" id="{7DCBA540-5BAE-88F3-0CF4-422D3D5F1BF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09211" y="1152907"/>
            <a:ext cx="1440741" cy="1440741"/>
          </a:xfrm>
          <a:prstGeom prst="rect">
            <a:avLst/>
          </a:prstGeom>
        </p:spPr>
      </p:pic>
    </p:spTree>
    <p:extLst>
      <p:ext uri="{BB962C8B-B14F-4D97-AF65-F5344CB8AC3E}">
        <p14:creationId xmlns:p14="http://schemas.microsoft.com/office/powerpoint/2010/main" val="2150945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2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ADC19A8-CE88-4A42-B2C6-37E6DF95F165}"/>
              </a:ext>
            </a:extLst>
          </p:cNvPr>
          <p:cNvSpPr>
            <a:spLocks noGrp="1"/>
          </p:cNvSpPr>
          <p:nvPr>
            <p:ph type="ftr" sz="quarter" idx="11"/>
          </p:nvPr>
        </p:nvSpPr>
        <p:spPr/>
        <p:txBody>
          <a:bodyPr/>
          <a:lstStyle/>
          <a:p>
            <a:r>
              <a:rPr lang="en-US" dirty="0"/>
              <a:t>info@yestests.com</a:t>
            </a:r>
          </a:p>
        </p:txBody>
      </p:sp>
      <p:sp>
        <p:nvSpPr>
          <p:cNvPr id="3" name="Slide Number Placeholder 2">
            <a:extLst>
              <a:ext uri="{FF2B5EF4-FFF2-40B4-BE49-F238E27FC236}">
                <a16:creationId xmlns:a16="http://schemas.microsoft.com/office/drawing/2014/main" id="{429718BE-38C0-4836-89F5-CF3F6F9BEDB4}"/>
              </a:ext>
            </a:extLst>
          </p:cNvPr>
          <p:cNvSpPr>
            <a:spLocks noGrp="1"/>
          </p:cNvSpPr>
          <p:nvPr>
            <p:ph type="sldNum" sz="quarter" idx="12"/>
          </p:nvPr>
        </p:nvSpPr>
        <p:spPr/>
        <p:txBody>
          <a:bodyPr/>
          <a:lstStyle/>
          <a:p>
            <a:fld id="{D57F1E4F-1CFF-5643-939E-217C01CDF565}" type="slidenum">
              <a:rPr lang="en-US" smtClean="0"/>
              <a:pPr/>
              <a:t>12</a:t>
            </a:fld>
            <a:endParaRPr lang="en-US" dirty="0"/>
          </a:p>
        </p:txBody>
      </p:sp>
      <p:sp>
        <p:nvSpPr>
          <p:cNvPr id="5" name="TextBox 4">
            <a:extLst>
              <a:ext uri="{FF2B5EF4-FFF2-40B4-BE49-F238E27FC236}">
                <a16:creationId xmlns:a16="http://schemas.microsoft.com/office/drawing/2014/main" id="{DAD5224B-510F-4B41-B8E0-4C795F93DC17}"/>
              </a:ext>
            </a:extLst>
          </p:cNvPr>
          <p:cNvSpPr txBox="1"/>
          <p:nvPr/>
        </p:nvSpPr>
        <p:spPr>
          <a:xfrm>
            <a:off x="2297114" y="4145678"/>
            <a:ext cx="8896680" cy="2092881"/>
          </a:xfrm>
          <a:prstGeom prst="rect">
            <a:avLst/>
          </a:prstGeom>
          <a:noFill/>
        </p:spPr>
        <p:txBody>
          <a:bodyPr wrap="square" rtlCol="0">
            <a:spAutoFit/>
          </a:bodyPr>
          <a:lstStyle/>
          <a:p>
            <a:endParaRPr lang="en-GB" dirty="0"/>
          </a:p>
          <a:p>
            <a:r>
              <a:rPr lang="en-GB" sz="1600" dirty="0"/>
              <a:t>There are 800 places available at Bexley Grammar schools each year, so being deemed selective in the test, does not guarantee that your child will be offered a place</a:t>
            </a:r>
            <a:r>
              <a:rPr lang="en-GB" sz="1600" dirty="0">
                <a:solidFill>
                  <a:srgbClr val="0B0C0C"/>
                </a:solidFill>
                <a:latin typeface="Lato"/>
              </a:rPr>
              <a:t> </a:t>
            </a:r>
            <a:r>
              <a:rPr lang="en-GB" sz="1600" dirty="0">
                <a:solidFill>
                  <a:srgbClr val="0B0C0C"/>
                </a:solidFill>
                <a:latin typeface="+mj-lt"/>
              </a:rPr>
              <a:t>(in 2022 6088 children sat the test and, 2035</a:t>
            </a:r>
            <a:r>
              <a:rPr lang="en-GB" sz="1600" b="0" i="0" dirty="0">
                <a:solidFill>
                  <a:srgbClr val="0B0C0C"/>
                </a:solidFill>
                <a:effectLst/>
                <a:latin typeface="+mj-lt"/>
              </a:rPr>
              <a:t> pupils </a:t>
            </a:r>
            <a:r>
              <a:rPr lang="en-GB" sz="1600" dirty="0">
                <a:solidFill>
                  <a:srgbClr val="0B0C0C"/>
                </a:solidFill>
                <a:latin typeface="+mj-lt"/>
              </a:rPr>
              <a:t>were </a:t>
            </a:r>
            <a:r>
              <a:rPr lang="en-GB" sz="1600" b="0" i="0" dirty="0">
                <a:solidFill>
                  <a:srgbClr val="0B0C0C"/>
                </a:solidFill>
                <a:effectLst/>
                <a:latin typeface="+mj-lt"/>
              </a:rPr>
              <a:t>deemed Selective).</a:t>
            </a:r>
          </a:p>
          <a:p>
            <a:endParaRPr lang="en-GB" sz="1600" dirty="0"/>
          </a:p>
          <a:p>
            <a:r>
              <a:rPr lang="en-GB" sz="1600" dirty="0"/>
              <a:t>If your child is deemed selective in the test, then the borough will look at the next  selection criteria, which is usually </a:t>
            </a:r>
            <a:r>
              <a:rPr lang="en-GB" sz="1600" b="1" dirty="0"/>
              <a:t>siblings</a:t>
            </a:r>
            <a:r>
              <a:rPr lang="en-GB" sz="1600" dirty="0"/>
              <a:t> then </a:t>
            </a:r>
            <a:r>
              <a:rPr lang="en-GB" sz="1600" b="1" dirty="0"/>
              <a:t>distance lived from the school</a:t>
            </a:r>
            <a:r>
              <a:rPr lang="en-GB" sz="1600" dirty="0"/>
              <a:t>.</a:t>
            </a:r>
          </a:p>
          <a:p>
            <a:endParaRPr lang="en-GB" sz="1600" dirty="0"/>
          </a:p>
        </p:txBody>
      </p:sp>
      <p:pic>
        <p:nvPicPr>
          <p:cNvPr id="6" name="Recorded Sound">
            <a:hlinkClick r:id="" action="ppaction://media"/>
            <a:extLst>
              <a:ext uri="{FF2B5EF4-FFF2-40B4-BE49-F238E27FC236}">
                <a16:creationId xmlns:a16="http://schemas.microsoft.com/office/drawing/2014/main" id="{037EC6A5-5388-E5BD-46C9-0B112C40F93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820811" y="255457"/>
            <a:ext cx="2372983" cy="2372983"/>
          </a:xfrm>
          <a:prstGeom prst="rect">
            <a:avLst/>
          </a:prstGeom>
        </p:spPr>
      </p:pic>
      <p:pic>
        <p:nvPicPr>
          <p:cNvPr id="7" name="Picture 6">
            <a:extLst>
              <a:ext uri="{FF2B5EF4-FFF2-40B4-BE49-F238E27FC236}">
                <a16:creationId xmlns:a16="http://schemas.microsoft.com/office/drawing/2014/main" id="{9886EAF7-ED4E-E582-6C8E-AABCC099A789}"/>
              </a:ext>
            </a:extLst>
          </p:cNvPr>
          <p:cNvPicPr>
            <a:picLocks noChangeAspect="1"/>
          </p:cNvPicPr>
          <p:nvPr/>
        </p:nvPicPr>
        <p:blipFill>
          <a:blip r:embed="rId5"/>
          <a:stretch>
            <a:fillRect/>
          </a:stretch>
        </p:blipFill>
        <p:spPr>
          <a:xfrm>
            <a:off x="2905955" y="94604"/>
            <a:ext cx="4802277" cy="4197758"/>
          </a:xfrm>
          <a:prstGeom prst="rect">
            <a:avLst/>
          </a:prstGeom>
        </p:spPr>
      </p:pic>
    </p:spTree>
    <p:extLst>
      <p:ext uri="{BB962C8B-B14F-4D97-AF65-F5344CB8AC3E}">
        <p14:creationId xmlns:p14="http://schemas.microsoft.com/office/powerpoint/2010/main" val="2310012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27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8B56889-10F8-45D1-9E8C-3EDEDC94CBDA}"/>
              </a:ext>
            </a:extLst>
          </p:cNvPr>
          <p:cNvSpPr>
            <a:spLocks noGrp="1"/>
          </p:cNvSpPr>
          <p:nvPr>
            <p:ph type="ftr" sz="quarter" idx="11"/>
          </p:nvPr>
        </p:nvSpPr>
        <p:spPr/>
        <p:txBody>
          <a:bodyPr/>
          <a:lstStyle/>
          <a:p>
            <a:r>
              <a:rPr lang="en-US" dirty="0"/>
              <a:t>info@yestests.com</a:t>
            </a:r>
          </a:p>
        </p:txBody>
      </p:sp>
      <p:sp>
        <p:nvSpPr>
          <p:cNvPr id="3" name="Slide Number Placeholder 2">
            <a:extLst>
              <a:ext uri="{FF2B5EF4-FFF2-40B4-BE49-F238E27FC236}">
                <a16:creationId xmlns:a16="http://schemas.microsoft.com/office/drawing/2014/main" id="{8FFBAF41-989D-4F1F-ACF0-AA7C40219E80}"/>
              </a:ext>
            </a:extLst>
          </p:cNvPr>
          <p:cNvSpPr>
            <a:spLocks noGrp="1"/>
          </p:cNvSpPr>
          <p:nvPr>
            <p:ph type="sldNum" sz="quarter" idx="12"/>
          </p:nvPr>
        </p:nvSpPr>
        <p:spPr/>
        <p:txBody>
          <a:bodyPr/>
          <a:lstStyle/>
          <a:p>
            <a:fld id="{D57F1E4F-1CFF-5643-939E-217C01CDF565}" type="slidenum">
              <a:rPr lang="en-US" smtClean="0"/>
              <a:pPr/>
              <a:t>13</a:t>
            </a:fld>
            <a:endParaRPr lang="en-US" dirty="0"/>
          </a:p>
        </p:txBody>
      </p:sp>
      <p:pic>
        <p:nvPicPr>
          <p:cNvPr id="6" name="Picture 5">
            <a:extLst>
              <a:ext uri="{FF2B5EF4-FFF2-40B4-BE49-F238E27FC236}">
                <a16:creationId xmlns:a16="http://schemas.microsoft.com/office/drawing/2014/main" id="{511C4B23-4537-C23E-5D3C-816FC6BA9F49}"/>
              </a:ext>
            </a:extLst>
          </p:cNvPr>
          <p:cNvPicPr>
            <a:picLocks noChangeAspect="1"/>
          </p:cNvPicPr>
          <p:nvPr/>
        </p:nvPicPr>
        <p:blipFill>
          <a:blip r:embed="rId4"/>
          <a:stretch>
            <a:fillRect/>
          </a:stretch>
        </p:blipFill>
        <p:spPr>
          <a:xfrm>
            <a:off x="1379664" y="1739844"/>
            <a:ext cx="10209574" cy="4217818"/>
          </a:xfrm>
          <a:prstGeom prst="rect">
            <a:avLst/>
          </a:prstGeom>
        </p:spPr>
      </p:pic>
      <mc:AlternateContent xmlns:mc="http://schemas.openxmlformats.org/markup-compatibility/2006">
        <mc:Choice xmlns:p14="http://schemas.microsoft.com/office/powerpoint/2010/main" Requires="p14">
          <p:contentPart p14:bwMode="auto" r:id="rId5">
            <p14:nvContentPartPr>
              <p14:cNvPr id="17" name="Ink 16">
                <a:extLst>
                  <a:ext uri="{FF2B5EF4-FFF2-40B4-BE49-F238E27FC236}">
                    <a16:creationId xmlns:a16="http://schemas.microsoft.com/office/drawing/2014/main" id="{AF2E7165-1B0F-9E18-AB6D-0E3A3A23C5C8}"/>
                  </a:ext>
                </a:extLst>
              </p14:cNvPr>
              <p14:cNvContentPartPr/>
              <p14:nvPr/>
            </p14:nvContentPartPr>
            <p14:xfrm>
              <a:off x="9649415" y="2557983"/>
              <a:ext cx="663480" cy="34920"/>
            </p14:xfrm>
          </p:contentPart>
        </mc:Choice>
        <mc:Fallback>
          <p:pic>
            <p:nvPicPr>
              <p:cNvPr id="17" name="Ink 16">
                <a:extLst>
                  <a:ext uri="{FF2B5EF4-FFF2-40B4-BE49-F238E27FC236}">
                    <a16:creationId xmlns:a16="http://schemas.microsoft.com/office/drawing/2014/main" id="{AF2E7165-1B0F-9E18-AB6D-0E3A3A23C5C8}"/>
                  </a:ext>
                </a:extLst>
              </p:cNvPr>
              <p:cNvPicPr/>
              <p:nvPr/>
            </p:nvPicPr>
            <p:blipFill>
              <a:blip r:embed="rId6"/>
              <a:stretch>
                <a:fillRect/>
              </a:stretch>
            </p:blipFill>
            <p:spPr>
              <a:xfrm>
                <a:off x="9595415" y="2449983"/>
                <a:ext cx="771120" cy="25056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18" name="Ink 17">
                <a:extLst>
                  <a:ext uri="{FF2B5EF4-FFF2-40B4-BE49-F238E27FC236}">
                    <a16:creationId xmlns:a16="http://schemas.microsoft.com/office/drawing/2014/main" id="{9F4B4DEF-BC4E-374A-4C6C-8F2E324A24E3}"/>
                  </a:ext>
                </a:extLst>
              </p14:cNvPr>
              <p14:cNvContentPartPr/>
              <p14:nvPr/>
            </p14:nvContentPartPr>
            <p14:xfrm>
              <a:off x="9569135" y="2911503"/>
              <a:ext cx="777600" cy="33120"/>
            </p14:xfrm>
          </p:contentPart>
        </mc:Choice>
        <mc:Fallback>
          <p:pic>
            <p:nvPicPr>
              <p:cNvPr id="18" name="Ink 17">
                <a:extLst>
                  <a:ext uri="{FF2B5EF4-FFF2-40B4-BE49-F238E27FC236}">
                    <a16:creationId xmlns:a16="http://schemas.microsoft.com/office/drawing/2014/main" id="{9F4B4DEF-BC4E-374A-4C6C-8F2E324A24E3}"/>
                  </a:ext>
                </a:extLst>
              </p:cNvPr>
              <p:cNvPicPr/>
              <p:nvPr/>
            </p:nvPicPr>
            <p:blipFill>
              <a:blip r:embed="rId8"/>
              <a:stretch>
                <a:fillRect/>
              </a:stretch>
            </p:blipFill>
            <p:spPr>
              <a:xfrm>
                <a:off x="9515135" y="2803503"/>
                <a:ext cx="885240" cy="24876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19" name="Ink 18">
                <a:extLst>
                  <a:ext uri="{FF2B5EF4-FFF2-40B4-BE49-F238E27FC236}">
                    <a16:creationId xmlns:a16="http://schemas.microsoft.com/office/drawing/2014/main" id="{75D93C12-9E46-A5DC-99FF-C3154C0CBAAD}"/>
                  </a:ext>
                </a:extLst>
              </p14:cNvPr>
              <p14:cNvContentPartPr/>
              <p14:nvPr/>
            </p14:nvContentPartPr>
            <p14:xfrm>
              <a:off x="9569135" y="3986103"/>
              <a:ext cx="809640" cy="360"/>
            </p14:xfrm>
          </p:contentPart>
        </mc:Choice>
        <mc:Fallback>
          <p:pic>
            <p:nvPicPr>
              <p:cNvPr id="19" name="Ink 18">
                <a:extLst>
                  <a:ext uri="{FF2B5EF4-FFF2-40B4-BE49-F238E27FC236}">
                    <a16:creationId xmlns:a16="http://schemas.microsoft.com/office/drawing/2014/main" id="{75D93C12-9E46-A5DC-99FF-C3154C0CBAAD}"/>
                  </a:ext>
                </a:extLst>
              </p:cNvPr>
              <p:cNvPicPr/>
              <p:nvPr/>
            </p:nvPicPr>
            <p:blipFill>
              <a:blip r:embed="rId10"/>
              <a:stretch>
                <a:fillRect/>
              </a:stretch>
            </p:blipFill>
            <p:spPr>
              <a:xfrm>
                <a:off x="9515135" y="3878463"/>
                <a:ext cx="917280" cy="21600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20" name="Ink 19">
                <a:extLst>
                  <a:ext uri="{FF2B5EF4-FFF2-40B4-BE49-F238E27FC236}">
                    <a16:creationId xmlns:a16="http://schemas.microsoft.com/office/drawing/2014/main" id="{56AE16A9-A478-AC28-1C3E-505CBCC9EC45}"/>
                  </a:ext>
                </a:extLst>
              </p14:cNvPr>
              <p14:cNvContentPartPr/>
              <p14:nvPr/>
            </p14:nvContentPartPr>
            <p14:xfrm>
              <a:off x="9544655" y="5314143"/>
              <a:ext cx="862560" cy="44640"/>
            </p14:xfrm>
          </p:contentPart>
        </mc:Choice>
        <mc:Fallback>
          <p:pic>
            <p:nvPicPr>
              <p:cNvPr id="20" name="Ink 19">
                <a:extLst>
                  <a:ext uri="{FF2B5EF4-FFF2-40B4-BE49-F238E27FC236}">
                    <a16:creationId xmlns:a16="http://schemas.microsoft.com/office/drawing/2014/main" id="{56AE16A9-A478-AC28-1C3E-505CBCC9EC45}"/>
                  </a:ext>
                </a:extLst>
              </p:cNvPr>
              <p:cNvPicPr/>
              <p:nvPr/>
            </p:nvPicPr>
            <p:blipFill>
              <a:blip r:embed="rId12"/>
              <a:stretch>
                <a:fillRect/>
              </a:stretch>
            </p:blipFill>
            <p:spPr>
              <a:xfrm>
                <a:off x="9491015" y="5206503"/>
                <a:ext cx="970200" cy="260280"/>
              </a:xfrm>
              <a:prstGeom prst="rect">
                <a:avLst/>
              </a:prstGeom>
            </p:spPr>
          </p:pic>
        </mc:Fallback>
      </mc:AlternateContent>
      <p:pic>
        <p:nvPicPr>
          <p:cNvPr id="21" name="Recorded Sound">
            <a:hlinkClick r:id="" action="ppaction://media"/>
            <a:extLst>
              <a:ext uri="{FF2B5EF4-FFF2-40B4-BE49-F238E27FC236}">
                <a16:creationId xmlns:a16="http://schemas.microsoft.com/office/drawing/2014/main" id="{1541D9BC-0A25-2357-E4A4-1CCEDEB88A4A}"/>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001167" y="58033"/>
            <a:ext cx="1824622" cy="1824622"/>
          </a:xfrm>
          <a:prstGeom prst="rect">
            <a:avLst/>
          </a:prstGeom>
        </p:spPr>
      </p:pic>
    </p:spTree>
    <p:extLst>
      <p:ext uri="{BB962C8B-B14F-4D97-AF65-F5344CB8AC3E}">
        <p14:creationId xmlns:p14="http://schemas.microsoft.com/office/powerpoint/2010/main" val="1958293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10"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488C8-7DB6-456C-A0BB-C70C96FD05EF}"/>
              </a:ext>
            </a:extLst>
          </p:cNvPr>
          <p:cNvSpPr>
            <a:spLocks noGrp="1"/>
          </p:cNvSpPr>
          <p:nvPr>
            <p:ph type="title"/>
          </p:nvPr>
        </p:nvSpPr>
        <p:spPr/>
        <p:txBody>
          <a:bodyPr/>
          <a:lstStyle/>
          <a:p>
            <a:r>
              <a:rPr lang="en-GB" dirty="0"/>
              <a:t>3)  Ensure that pupils get the most out of their lessons with us </a:t>
            </a:r>
          </a:p>
        </p:txBody>
      </p:sp>
      <p:sp>
        <p:nvSpPr>
          <p:cNvPr id="3" name="Content Placeholder 2">
            <a:extLst>
              <a:ext uri="{FF2B5EF4-FFF2-40B4-BE49-F238E27FC236}">
                <a16:creationId xmlns:a16="http://schemas.microsoft.com/office/drawing/2014/main" id="{2C64AE93-9504-44D4-A566-A9FAA4F4C532}"/>
              </a:ext>
            </a:extLst>
          </p:cNvPr>
          <p:cNvSpPr>
            <a:spLocks noGrp="1"/>
          </p:cNvSpPr>
          <p:nvPr>
            <p:ph idx="1"/>
          </p:nvPr>
        </p:nvSpPr>
        <p:spPr/>
        <p:txBody>
          <a:bodyPr>
            <a:normAutofit/>
          </a:bodyPr>
          <a:lstStyle/>
          <a:p>
            <a:r>
              <a:rPr lang="en-GB" sz="2000" dirty="0"/>
              <a:t>Please oversee Homework –please write a comment to open a dialogue with the tutor if you feel any one part of the pack was a struggle.</a:t>
            </a:r>
          </a:p>
          <a:p>
            <a:r>
              <a:rPr lang="en-GB" sz="2000" dirty="0"/>
              <a:t>If there are corrections or suggestions to be made in returned homework, please work through these with your child.</a:t>
            </a:r>
          </a:p>
          <a:p>
            <a:r>
              <a:rPr lang="en-GB" sz="2000" dirty="0"/>
              <a:t>Encourage your child to keep a notebook of any new/unusual words or word patterns. VOCABULARY is Key!</a:t>
            </a:r>
          </a:p>
        </p:txBody>
      </p:sp>
      <p:sp>
        <p:nvSpPr>
          <p:cNvPr id="4" name="Footer Placeholder 3">
            <a:extLst>
              <a:ext uri="{FF2B5EF4-FFF2-40B4-BE49-F238E27FC236}">
                <a16:creationId xmlns:a16="http://schemas.microsoft.com/office/drawing/2014/main" id="{DF3334B1-2502-4D71-B8F8-F175D5537234}"/>
              </a:ext>
            </a:extLst>
          </p:cNvPr>
          <p:cNvSpPr>
            <a:spLocks noGrp="1"/>
          </p:cNvSpPr>
          <p:nvPr>
            <p:ph type="ftr" sz="quarter" idx="11"/>
          </p:nvPr>
        </p:nvSpPr>
        <p:spPr/>
        <p:txBody>
          <a:bodyPr/>
          <a:lstStyle/>
          <a:p>
            <a:r>
              <a:rPr lang="en-US"/>
              <a:t>info@yestests.com</a:t>
            </a:r>
            <a:endParaRPr lang="en-US" dirty="0"/>
          </a:p>
        </p:txBody>
      </p:sp>
      <p:sp>
        <p:nvSpPr>
          <p:cNvPr id="5" name="Slide Number Placeholder 4">
            <a:extLst>
              <a:ext uri="{FF2B5EF4-FFF2-40B4-BE49-F238E27FC236}">
                <a16:creationId xmlns:a16="http://schemas.microsoft.com/office/drawing/2014/main" id="{CA5D74AE-9141-4BA7-BEB9-2B432155F70B}"/>
              </a:ext>
            </a:extLst>
          </p:cNvPr>
          <p:cNvSpPr>
            <a:spLocks noGrp="1"/>
          </p:cNvSpPr>
          <p:nvPr>
            <p:ph type="sldNum" sz="quarter" idx="12"/>
          </p:nvPr>
        </p:nvSpPr>
        <p:spPr/>
        <p:txBody>
          <a:bodyPr/>
          <a:lstStyle/>
          <a:p>
            <a:fld id="{D57F1E4F-1CFF-5643-939E-217C01CDF565}" type="slidenum">
              <a:rPr lang="en-US" smtClean="0"/>
              <a:pPr/>
              <a:t>14</a:t>
            </a:fld>
            <a:endParaRPr lang="en-US" dirty="0"/>
          </a:p>
        </p:txBody>
      </p:sp>
      <p:pic>
        <p:nvPicPr>
          <p:cNvPr id="6" name="Recorded Sound">
            <a:hlinkClick r:id="" action="ppaction://media"/>
            <a:extLst>
              <a:ext uri="{FF2B5EF4-FFF2-40B4-BE49-F238E27FC236}">
                <a16:creationId xmlns:a16="http://schemas.microsoft.com/office/drawing/2014/main" id="{B2480AB0-60B5-A497-4900-CB2D4A30F94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4837" y="1377493"/>
            <a:ext cx="1727544" cy="1727544"/>
          </a:xfrm>
          <a:prstGeom prst="rect">
            <a:avLst/>
          </a:prstGeom>
        </p:spPr>
      </p:pic>
    </p:spTree>
    <p:extLst>
      <p:ext uri="{BB962C8B-B14F-4D97-AF65-F5344CB8AC3E}">
        <p14:creationId xmlns:p14="http://schemas.microsoft.com/office/powerpoint/2010/main" val="3955208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61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DDF4C-28A8-4717-9239-4C658F3BD380}"/>
              </a:ext>
            </a:extLst>
          </p:cNvPr>
          <p:cNvSpPr>
            <a:spLocks noGrp="1"/>
          </p:cNvSpPr>
          <p:nvPr>
            <p:ph type="title"/>
          </p:nvPr>
        </p:nvSpPr>
        <p:spPr/>
        <p:txBody>
          <a:bodyPr/>
          <a:lstStyle/>
          <a:p>
            <a:r>
              <a:rPr lang="en-GB" dirty="0"/>
              <a:t>In our sessions we…</a:t>
            </a:r>
          </a:p>
        </p:txBody>
      </p:sp>
      <p:sp>
        <p:nvSpPr>
          <p:cNvPr id="3" name="Content Placeholder 2">
            <a:extLst>
              <a:ext uri="{FF2B5EF4-FFF2-40B4-BE49-F238E27FC236}">
                <a16:creationId xmlns:a16="http://schemas.microsoft.com/office/drawing/2014/main" id="{ECC280C9-6AB2-4D19-BC69-6FFB5CA6AA81}"/>
              </a:ext>
            </a:extLst>
          </p:cNvPr>
          <p:cNvSpPr>
            <a:spLocks noGrp="1"/>
          </p:cNvSpPr>
          <p:nvPr>
            <p:ph idx="1"/>
          </p:nvPr>
        </p:nvSpPr>
        <p:spPr>
          <a:xfrm>
            <a:off x="2589212" y="1613647"/>
            <a:ext cx="8915400" cy="4297575"/>
          </a:xfrm>
        </p:spPr>
        <p:txBody>
          <a:bodyPr>
            <a:normAutofit/>
          </a:bodyPr>
          <a:lstStyle/>
          <a:p>
            <a:r>
              <a:rPr lang="en-GB" dirty="0"/>
              <a:t>Work through the </a:t>
            </a:r>
            <a:r>
              <a:rPr lang="en-GB" dirty="0" err="1"/>
              <a:t>Yr</a:t>
            </a:r>
            <a:r>
              <a:rPr lang="en-GB" dirty="0"/>
              <a:t> 5 curriculum in Maths and English to consolidate the work which they have covered in school</a:t>
            </a:r>
          </a:p>
          <a:p>
            <a:r>
              <a:rPr lang="en-GB" dirty="0"/>
              <a:t>Teach the different aspects of Verbal and Non-Verbal reasoning using Galore Park textbooks.  This is completed in the lesson with the teacher.</a:t>
            </a:r>
          </a:p>
          <a:p>
            <a:r>
              <a:rPr lang="en-GB" dirty="0"/>
              <a:t>Work through practise papers with each child (Summer term) in order to improve test taking skills such as timing, using multiple choice answer grids.</a:t>
            </a:r>
          </a:p>
          <a:p>
            <a:r>
              <a:rPr lang="en-GB" dirty="0"/>
              <a:t>Holiday revision courses – longer sessions allow for in depth coverage and lots of test practice</a:t>
            </a:r>
          </a:p>
          <a:p>
            <a:endParaRPr lang="en-GB" dirty="0"/>
          </a:p>
          <a:p>
            <a:r>
              <a:rPr lang="en-GB" dirty="0"/>
              <a:t>Please read emails from us! We often get up-to-date information regarding dates of examinations early and will pass these on to you via email and using our website.</a:t>
            </a:r>
          </a:p>
          <a:p>
            <a:endParaRPr lang="en-GB" dirty="0"/>
          </a:p>
        </p:txBody>
      </p:sp>
      <p:sp>
        <p:nvSpPr>
          <p:cNvPr id="4" name="Footer Placeholder 3">
            <a:extLst>
              <a:ext uri="{FF2B5EF4-FFF2-40B4-BE49-F238E27FC236}">
                <a16:creationId xmlns:a16="http://schemas.microsoft.com/office/drawing/2014/main" id="{880520D4-6962-457B-B2C6-6C6E1DDEA2A9}"/>
              </a:ext>
            </a:extLst>
          </p:cNvPr>
          <p:cNvSpPr>
            <a:spLocks noGrp="1"/>
          </p:cNvSpPr>
          <p:nvPr>
            <p:ph type="ftr" sz="quarter" idx="11"/>
          </p:nvPr>
        </p:nvSpPr>
        <p:spPr/>
        <p:txBody>
          <a:bodyPr/>
          <a:lstStyle/>
          <a:p>
            <a:r>
              <a:rPr lang="en-US"/>
              <a:t>info@yestests.com</a:t>
            </a:r>
            <a:endParaRPr lang="en-US" dirty="0"/>
          </a:p>
        </p:txBody>
      </p:sp>
      <p:sp>
        <p:nvSpPr>
          <p:cNvPr id="5" name="Slide Number Placeholder 4">
            <a:extLst>
              <a:ext uri="{FF2B5EF4-FFF2-40B4-BE49-F238E27FC236}">
                <a16:creationId xmlns:a16="http://schemas.microsoft.com/office/drawing/2014/main" id="{C7563364-AE21-4329-B356-B2402EE8FAD4}"/>
              </a:ext>
            </a:extLst>
          </p:cNvPr>
          <p:cNvSpPr>
            <a:spLocks noGrp="1"/>
          </p:cNvSpPr>
          <p:nvPr>
            <p:ph type="sldNum" sz="quarter" idx="12"/>
          </p:nvPr>
        </p:nvSpPr>
        <p:spPr/>
        <p:txBody>
          <a:bodyPr/>
          <a:lstStyle/>
          <a:p>
            <a:fld id="{D57F1E4F-1CFF-5643-939E-217C01CDF565}" type="slidenum">
              <a:rPr lang="en-US" smtClean="0"/>
              <a:pPr/>
              <a:t>15</a:t>
            </a:fld>
            <a:endParaRPr lang="en-US" dirty="0"/>
          </a:p>
        </p:txBody>
      </p:sp>
      <p:pic>
        <p:nvPicPr>
          <p:cNvPr id="6" name="Recorded Sound">
            <a:hlinkClick r:id="" action="ppaction://media"/>
            <a:extLst>
              <a:ext uri="{FF2B5EF4-FFF2-40B4-BE49-F238E27FC236}">
                <a16:creationId xmlns:a16="http://schemas.microsoft.com/office/drawing/2014/main" id="{81DE833E-6F4A-C2DC-C1BE-84246DE9A6F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41169" y="1661318"/>
            <a:ext cx="1348043" cy="1348043"/>
          </a:xfrm>
          <a:prstGeom prst="rect">
            <a:avLst/>
          </a:prstGeom>
        </p:spPr>
      </p:pic>
    </p:spTree>
    <p:extLst>
      <p:ext uri="{BB962C8B-B14F-4D97-AF65-F5344CB8AC3E}">
        <p14:creationId xmlns:p14="http://schemas.microsoft.com/office/powerpoint/2010/main" val="276754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97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71487C4-EA63-420C-8A3B-998003AF3DF5}"/>
              </a:ext>
            </a:extLst>
          </p:cNvPr>
          <p:cNvSpPr>
            <a:spLocks noGrp="1"/>
          </p:cNvSpPr>
          <p:nvPr>
            <p:ph type="ftr" sz="quarter" idx="11"/>
          </p:nvPr>
        </p:nvSpPr>
        <p:spPr/>
        <p:txBody>
          <a:bodyPr/>
          <a:lstStyle/>
          <a:p>
            <a:r>
              <a:rPr lang="en-US"/>
              <a:t>info@yestests.com</a:t>
            </a:r>
            <a:endParaRPr lang="en-US" dirty="0"/>
          </a:p>
        </p:txBody>
      </p:sp>
      <p:sp>
        <p:nvSpPr>
          <p:cNvPr id="3" name="Slide Number Placeholder 2">
            <a:extLst>
              <a:ext uri="{FF2B5EF4-FFF2-40B4-BE49-F238E27FC236}">
                <a16:creationId xmlns:a16="http://schemas.microsoft.com/office/drawing/2014/main" id="{AB1608D0-9D14-497C-A78A-FA2D75C9561A}"/>
              </a:ext>
            </a:extLst>
          </p:cNvPr>
          <p:cNvSpPr>
            <a:spLocks noGrp="1"/>
          </p:cNvSpPr>
          <p:nvPr>
            <p:ph type="sldNum" sz="quarter" idx="12"/>
          </p:nvPr>
        </p:nvSpPr>
        <p:spPr/>
        <p:txBody>
          <a:bodyPr/>
          <a:lstStyle/>
          <a:p>
            <a:fld id="{D57F1E4F-1CFF-5643-939E-217C01CDF565}" type="slidenum">
              <a:rPr lang="en-US" smtClean="0"/>
              <a:pPr/>
              <a:t>16</a:t>
            </a:fld>
            <a:endParaRPr lang="en-US" dirty="0"/>
          </a:p>
        </p:txBody>
      </p:sp>
      <p:sp>
        <p:nvSpPr>
          <p:cNvPr id="4" name="TextBox 3">
            <a:extLst>
              <a:ext uri="{FF2B5EF4-FFF2-40B4-BE49-F238E27FC236}">
                <a16:creationId xmlns:a16="http://schemas.microsoft.com/office/drawing/2014/main" id="{40B9291B-AD75-4B84-9B86-65AF8884C14F}"/>
              </a:ext>
            </a:extLst>
          </p:cNvPr>
          <p:cNvSpPr txBox="1"/>
          <p:nvPr/>
        </p:nvSpPr>
        <p:spPr>
          <a:xfrm>
            <a:off x="2043953" y="484094"/>
            <a:ext cx="8686800" cy="1200329"/>
          </a:xfrm>
          <a:prstGeom prst="rect">
            <a:avLst/>
          </a:prstGeom>
          <a:noFill/>
        </p:spPr>
        <p:txBody>
          <a:bodyPr wrap="square" rtlCol="0">
            <a:spAutoFit/>
          </a:bodyPr>
          <a:lstStyle/>
          <a:p>
            <a:r>
              <a:rPr lang="en-GB" dirty="0"/>
              <a:t>Mock exams – essential preparation if you plan to enter your child for the 11 plus exam.</a:t>
            </a:r>
          </a:p>
          <a:p>
            <a:endParaRPr lang="en-GB" dirty="0"/>
          </a:p>
          <a:p>
            <a:r>
              <a:rPr lang="en-GB" dirty="0">
                <a:solidFill>
                  <a:srgbClr val="FF0000"/>
                </a:solidFill>
              </a:rPr>
              <a:t>To book: www.yestests.com</a:t>
            </a:r>
          </a:p>
        </p:txBody>
      </p:sp>
      <p:sp>
        <p:nvSpPr>
          <p:cNvPr id="5" name="Rectangle 4">
            <a:extLst>
              <a:ext uri="{FF2B5EF4-FFF2-40B4-BE49-F238E27FC236}">
                <a16:creationId xmlns:a16="http://schemas.microsoft.com/office/drawing/2014/main" id="{C45E4EB9-1652-4903-98DD-E6B0EA5CA081}"/>
              </a:ext>
            </a:extLst>
          </p:cNvPr>
          <p:cNvSpPr/>
          <p:nvPr/>
        </p:nvSpPr>
        <p:spPr>
          <a:xfrm>
            <a:off x="1835362" y="2394325"/>
            <a:ext cx="9541406" cy="1846659"/>
          </a:xfrm>
          <a:prstGeom prst="rect">
            <a:avLst/>
          </a:prstGeom>
        </p:spPr>
        <p:txBody>
          <a:bodyPr wrap="square">
            <a:spAutoFit/>
          </a:bodyPr>
          <a:lstStyle/>
          <a:p>
            <a:endParaRPr lang="en-GB" dirty="0"/>
          </a:p>
          <a:p>
            <a:r>
              <a:rPr lang="en-GB" dirty="0"/>
              <a:t>We run a summer booster during the summer break (dates and booking can be found at </a:t>
            </a:r>
            <a:r>
              <a:rPr lang="en-GB" dirty="0">
                <a:hlinkClick r:id="rId4"/>
              </a:rPr>
              <a:t>www.yestests.com</a:t>
            </a:r>
            <a:r>
              <a:rPr lang="en-GB" dirty="0"/>
              <a:t>) for children who have just finished Year 5</a:t>
            </a:r>
          </a:p>
          <a:p>
            <a:endParaRPr lang="en-GB" dirty="0"/>
          </a:p>
          <a:p>
            <a:r>
              <a:rPr lang="en-GB" sz="1400" i="1" dirty="0"/>
              <a:t>Our mock exams are appropriate for both Kent and Bexley exams. </a:t>
            </a:r>
          </a:p>
          <a:p>
            <a:endParaRPr lang="en-GB" sz="1400" i="1" dirty="0"/>
          </a:p>
          <a:p>
            <a:r>
              <a:rPr lang="en-GB" sz="1400" i="1" dirty="0"/>
              <a:t>From September –December, we run exams for Independent schools. </a:t>
            </a:r>
          </a:p>
        </p:txBody>
      </p:sp>
      <p:pic>
        <p:nvPicPr>
          <p:cNvPr id="6" name="Recorded Sound">
            <a:hlinkClick r:id="" action="ppaction://media"/>
            <a:extLst>
              <a:ext uri="{FF2B5EF4-FFF2-40B4-BE49-F238E27FC236}">
                <a16:creationId xmlns:a16="http://schemas.microsoft.com/office/drawing/2014/main" id="{20A551A7-CD4C-F458-7C8D-2220C69FD2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7697" y="1324256"/>
            <a:ext cx="1070069" cy="1070069"/>
          </a:xfrm>
          <a:prstGeom prst="rect">
            <a:avLst/>
          </a:prstGeom>
        </p:spPr>
      </p:pic>
    </p:spTree>
    <p:extLst>
      <p:ext uri="{BB962C8B-B14F-4D97-AF65-F5344CB8AC3E}">
        <p14:creationId xmlns:p14="http://schemas.microsoft.com/office/powerpoint/2010/main" val="3584009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01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B6068-EF04-4992-ACF6-3D56E83D1007}"/>
              </a:ext>
            </a:extLst>
          </p:cNvPr>
          <p:cNvSpPr>
            <a:spLocks noGrp="1"/>
          </p:cNvSpPr>
          <p:nvPr>
            <p:ph type="title"/>
          </p:nvPr>
        </p:nvSpPr>
        <p:spPr/>
        <p:txBody>
          <a:bodyPr/>
          <a:lstStyle/>
          <a:p>
            <a:r>
              <a:rPr lang="en-GB" dirty="0"/>
              <a:t>Keep in touch!</a:t>
            </a:r>
          </a:p>
        </p:txBody>
      </p:sp>
      <p:sp>
        <p:nvSpPr>
          <p:cNvPr id="3" name="Content Placeholder 2">
            <a:extLst>
              <a:ext uri="{FF2B5EF4-FFF2-40B4-BE49-F238E27FC236}">
                <a16:creationId xmlns:a16="http://schemas.microsoft.com/office/drawing/2014/main" id="{A37BA125-DA88-4A81-97DD-2B0C0A1E9306}"/>
              </a:ext>
            </a:extLst>
          </p:cNvPr>
          <p:cNvSpPr>
            <a:spLocks noGrp="1"/>
          </p:cNvSpPr>
          <p:nvPr>
            <p:ph idx="1"/>
          </p:nvPr>
        </p:nvSpPr>
        <p:spPr/>
        <p:txBody>
          <a:bodyPr/>
          <a:lstStyle/>
          <a:p>
            <a:pPr marL="0" indent="0">
              <a:buNone/>
            </a:pPr>
            <a:r>
              <a:rPr lang="en-GB" b="1" u="sng" dirty="0"/>
              <a:t>Please ensure we have your up-to-date phone number and email address</a:t>
            </a:r>
          </a:p>
          <a:p>
            <a:endParaRPr lang="en-GB" dirty="0"/>
          </a:p>
          <a:p>
            <a:r>
              <a:rPr lang="en-GB" dirty="0">
                <a:solidFill>
                  <a:schemeClr val="tx1"/>
                </a:solidFill>
                <a:hlinkClick r:id="rId2">
                  <a:extLst>
                    <a:ext uri="{A12FA001-AC4F-418D-AE19-62706E023703}">
                      <ahyp:hlinkClr xmlns:ahyp="http://schemas.microsoft.com/office/drawing/2018/hyperlinkcolor" val="tx"/>
                    </a:ext>
                  </a:extLst>
                </a:hlinkClick>
              </a:rPr>
              <a:t>Website: </a:t>
            </a:r>
            <a:r>
              <a:rPr lang="en-GB" dirty="0">
                <a:solidFill>
                  <a:srgbClr val="FB4A18"/>
                </a:solidFill>
                <a:hlinkClick r:id="rId2">
                  <a:extLst>
                    <a:ext uri="{A12FA001-AC4F-418D-AE19-62706E023703}">
                      <ahyp:hlinkClr xmlns:ahyp="http://schemas.microsoft.com/office/drawing/2018/hyperlinkcolor" val="tx"/>
                    </a:ext>
                  </a:extLst>
                </a:hlinkClick>
              </a:rPr>
              <a:t>www.yestests.com</a:t>
            </a:r>
            <a:r>
              <a:rPr lang="en-GB" dirty="0"/>
              <a:t> </a:t>
            </a:r>
          </a:p>
          <a:p>
            <a:endParaRPr lang="en-GB" dirty="0"/>
          </a:p>
          <a:p>
            <a:r>
              <a:rPr lang="en-GB" dirty="0"/>
              <a:t>Email: </a:t>
            </a:r>
            <a:r>
              <a:rPr lang="en-GB" dirty="0" err="1"/>
              <a:t>info:yestests.com</a:t>
            </a:r>
            <a:endParaRPr lang="en-GB" dirty="0"/>
          </a:p>
          <a:p>
            <a:endParaRPr lang="en-GB" dirty="0"/>
          </a:p>
          <a:p>
            <a:r>
              <a:rPr lang="en-GB" dirty="0"/>
              <a:t>Instagram : @yestestsandtuition </a:t>
            </a:r>
          </a:p>
        </p:txBody>
      </p:sp>
      <p:sp>
        <p:nvSpPr>
          <p:cNvPr id="4" name="Footer Placeholder 3">
            <a:extLst>
              <a:ext uri="{FF2B5EF4-FFF2-40B4-BE49-F238E27FC236}">
                <a16:creationId xmlns:a16="http://schemas.microsoft.com/office/drawing/2014/main" id="{6C2FA5B8-A4CE-46B8-A39E-17E29CE69886}"/>
              </a:ext>
            </a:extLst>
          </p:cNvPr>
          <p:cNvSpPr>
            <a:spLocks noGrp="1"/>
          </p:cNvSpPr>
          <p:nvPr>
            <p:ph type="ftr" sz="quarter" idx="11"/>
          </p:nvPr>
        </p:nvSpPr>
        <p:spPr/>
        <p:txBody>
          <a:bodyPr/>
          <a:lstStyle/>
          <a:p>
            <a:r>
              <a:rPr lang="en-US"/>
              <a:t>info@yestests.com</a:t>
            </a:r>
            <a:endParaRPr lang="en-US" dirty="0"/>
          </a:p>
        </p:txBody>
      </p:sp>
      <p:sp>
        <p:nvSpPr>
          <p:cNvPr id="5" name="Slide Number Placeholder 4">
            <a:extLst>
              <a:ext uri="{FF2B5EF4-FFF2-40B4-BE49-F238E27FC236}">
                <a16:creationId xmlns:a16="http://schemas.microsoft.com/office/drawing/2014/main" id="{D5EAD6FB-3B40-4B1B-A5A7-C28AAE302390}"/>
              </a:ext>
            </a:extLst>
          </p:cNvPr>
          <p:cNvSpPr>
            <a:spLocks noGrp="1"/>
          </p:cNvSpPr>
          <p:nvPr>
            <p:ph type="sldNum" sz="quarter" idx="12"/>
          </p:nvPr>
        </p:nvSpPr>
        <p:spPr/>
        <p:txBody>
          <a:bodyPr/>
          <a:lstStyle/>
          <a:p>
            <a:fld id="{D57F1E4F-1CFF-5643-939E-217C01CDF565}" type="slidenum">
              <a:rPr lang="en-US" smtClean="0"/>
              <a:pPr/>
              <a:t>17</a:t>
            </a:fld>
            <a:endParaRPr lang="en-US" dirty="0"/>
          </a:p>
        </p:txBody>
      </p:sp>
      <p:pic>
        <p:nvPicPr>
          <p:cNvPr id="7" name="Picture 6" descr="A qr code with a logo">
            <a:extLst>
              <a:ext uri="{FF2B5EF4-FFF2-40B4-BE49-F238E27FC236}">
                <a16:creationId xmlns:a16="http://schemas.microsoft.com/office/drawing/2014/main" id="{F6F33F6B-BA34-037D-0ADA-10D010ED03CD}"/>
              </a:ext>
            </a:extLst>
          </p:cNvPr>
          <p:cNvPicPr>
            <a:picLocks noChangeAspect="1"/>
          </p:cNvPicPr>
          <p:nvPr/>
        </p:nvPicPr>
        <p:blipFill>
          <a:blip r:embed="rId3"/>
          <a:stretch>
            <a:fillRect/>
          </a:stretch>
        </p:blipFill>
        <p:spPr>
          <a:xfrm>
            <a:off x="7538610" y="2706808"/>
            <a:ext cx="2984500" cy="3429000"/>
          </a:xfrm>
          <a:prstGeom prst="rect">
            <a:avLst/>
          </a:prstGeom>
        </p:spPr>
      </p:pic>
    </p:spTree>
    <p:extLst>
      <p:ext uri="{BB962C8B-B14F-4D97-AF65-F5344CB8AC3E}">
        <p14:creationId xmlns:p14="http://schemas.microsoft.com/office/powerpoint/2010/main" val="22789172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EAA9A-2895-4439-8D44-7312F164E567}"/>
              </a:ext>
            </a:extLst>
          </p:cNvPr>
          <p:cNvSpPr>
            <a:spLocks noGrp="1"/>
          </p:cNvSpPr>
          <p:nvPr>
            <p:ph type="ctrTitle"/>
          </p:nvPr>
        </p:nvSpPr>
        <p:spPr>
          <a:xfrm>
            <a:off x="2589213" y="1289154"/>
            <a:ext cx="8915399" cy="1364105"/>
          </a:xfrm>
        </p:spPr>
        <p:txBody>
          <a:bodyPr>
            <a:normAutofit/>
          </a:bodyPr>
          <a:lstStyle/>
          <a:p>
            <a:r>
              <a:rPr lang="en-GB" sz="3200" dirty="0"/>
              <a:t>The aims of today’s meeting are:</a:t>
            </a:r>
          </a:p>
        </p:txBody>
      </p:sp>
      <p:sp>
        <p:nvSpPr>
          <p:cNvPr id="3" name="Subtitle 2">
            <a:extLst>
              <a:ext uri="{FF2B5EF4-FFF2-40B4-BE49-F238E27FC236}">
                <a16:creationId xmlns:a16="http://schemas.microsoft.com/office/drawing/2014/main" id="{B1949A0A-36C9-46FB-9D6D-D5A7CD82AC09}"/>
              </a:ext>
            </a:extLst>
          </p:cNvPr>
          <p:cNvSpPr>
            <a:spLocks noGrp="1"/>
          </p:cNvSpPr>
          <p:nvPr>
            <p:ph type="subTitle" idx="1"/>
          </p:nvPr>
        </p:nvSpPr>
        <p:spPr>
          <a:xfrm>
            <a:off x="2589213" y="2863121"/>
            <a:ext cx="8915399" cy="3040541"/>
          </a:xfrm>
        </p:spPr>
        <p:txBody>
          <a:bodyPr/>
          <a:lstStyle/>
          <a:p>
            <a:pPr marL="457200" indent="-457200">
              <a:buFont typeface="Arial" panose="020B0604020202020204" pitchFamily="34" charset="0"/>
              <a:buChar char="•"/>
            </a:pPr>
            <a:r>
              <a:rPr lang="en-US" sz="2800" dirty="0"/>
              <a:t>To explain the process of Secondary Transfer</a:t>
            </a:r>
          </a:p>
          <a:p>
            <a:pPr marL="457200" indent="-457200">
              <a:buFont typeface="Arial" panose="020B0604020202020204" pitchFamily="34" charset="0"/>
              <a:buChar char="•"/>
            </a:pPr>
            <a:r>
              <a:rPr lang="en-US" sz="2800" dirty="0"/>
              <a:t>To provide you with information on how you can best support your child through the process.</a:t>
            </a:r>
            <a:endParaRPr lang="en-GB" sz="2800" dirty="0"/>
          </a:p>
          <a:p>
            <a:pPr marL="457200" indent="-457200">
              <a:buFont typeface="Arial" panose="020B0604020202020204" pitchFamily="34" charset="0"/>
              <a:buChar char="•"/>
            </a:pPr>
            <a:r>
              <a:rPr lang="en-US" sz="2800" dirty="0"/>
              <a:t>To provide you with approximate dates</a:t>
            </a:r>
          </a:p>
          <a:p>
            <a:endParaRPr lang="en-GB" dirty="0"/>
          </a:p>
        </p:txBody>
      </p:sp>
      <p:sp>
        <p:nvSpPr>
          <p:cNvPr id="4" name="Footer Placeholder 3">
            <a:extLst>
              <a:ext uri="{FF2B5EF4-FFF2-40B4-BE49-F238E27FC236}">
                <a16:creationId xmlns:a16="http://schemas.microsoft.com/office/drawing/2014/main" id="{D60D3430-5222-4E58-ACF2-35EFA8C6F577}"/>
              </a:ext>
            </a:extLst>
          </p:cNvPr>
          <p:cNvSpPr>
            <a:spLocks noGrp="1"/>
          </p:cNvSpPr>
          <p:nvPr>
            <p:ph type="ftr" sz="quarter" idx="11"/>
          </p:nvPr>
        </p:nvSpPr>
        <p:spPr/>
        <p:txBody>
          <a:bodyPr/>
          <a:lstStyle/>
          <a:p>
            <a:r>
              <a:rPr lang="en-US"/>
              <a:t>info@yestests.com</a:t>
            </a:r>
            <a:endParaRPr lang="en-US" dirty="0"/>
          </a:p>
        </p:txBody>
      </p:sp>
      <p:sp>
        <p:nvSpPr>
          <p:cNvPr id="5" name="Slide Number Placeholder 4">
            <a:extLst>
              <a:ext uri="{FF2B5EF4-FFF2-40B4-BE49-F238E27FC236}">
                <a16:creationId xmlns:a16="http://schemas.microsoft.com/office/drawing/2014/main" id="{6CB45D0A-3120-4E05-9F5C-7459797A4C8F}"/>
              </a:ext>
            </a:extLst>
          </p:cNvPr>
          <p:cNvSpPr>
            <a:spLocks noGrp="1"/>
          </p:cNvSpPr>
          <p:nvPr>
            <p:ph type="sldNum" sz="quarter" idx="12"/>
          </p:nvPr>
        </p:nvSpPr>
        <p:spPr/>
        <p:txBody>
          <a:bodyPr/>
          <a:lstStyle/>
          <a:p>
            <a:fld id="{D57F1E4F-1CFF-5643-939E-217C01CDF565}" type="slidenum">
              <a:rPr lang="en-US" smtClean="0"/>
              <a:pPr/>
              <a:t>2</a:t>
            </a:fld>
            <a:endParaRPr lang="en-US" dirty="0"/>
          </a:p>
        </p:txBody>
      </p:sp>
      <p:pic>
        <p:nvPicPr>
          <p:cNvPr id="6" name="Recorded Sound">
            <a:hlinkClick r:id="" action="ppaction://media"/>
            <a:extLst>
              <a:ext uri="{FF2B5EF4-FFF2-40B4-BE49-F238E27FC236}">
                <a16:creationId xmlns:a16="http://schemas.microsoft.com/office/drawing/2014/main" id="{2612E506-0274-0EC2-CD17-255AA58A6EA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36768" y="258489"/>
            <a:ext cx="2061330" cy="2061330"/>
          </a:xfrm>
          <a:prstGeom prst="rect">
            <a:avLst/>
          </a:prstGeom>
        </p:spPr>
      </p:pic>
    </p:spTree>
    <p:extLst>
      <p:ext uri="{BB962C8B-B14F-4D97-AF65-F5344CB8AC3E}">
        <p14:creationId xmlns:p14="http://schemas.microsoft.com/office/powerpoint/2010/main" val="1183754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97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27CD0-79A9-4A99-9967-F8A2F15D37AA}"/>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AB6A3B98-4D98-48ED-ACD0-90F156B8E789}"/>
              </a:ext>
            </a:extLst>
          </p:cNvPr>
          <p:cNvSpPr>
            <a:spLocks noGrp="1"/>
          </p:cNvSpPr>
          <p:nvPr>
            <p:ph idx="1"/>
          </p:nvPr>
        </p:nvSpPr>
        <p:spPr/>
        <p:txBody>
          <a:bodyPr/>
          <a:lstStyle/>
          <a:p>
            <a:r>
              <a:rPr lang="en-GB" sz="2400" dirty="0"/>
              <a:t>There are 33 Local Education Authorities (LEAS) in London. LEAS are responsible for running central services, such as school transport and facilities for children with special needs, as well as administering admissions for those schools that come directly under their control. </a:t>
            </a:r>
          </a:p>
          <a:p>
            <a:r>
              <a:rPr lang="en-GB" sz="2400" dirty="0"/>
              <a:t>Guidelines are produced annually by each LEA which give the admissions policy and details of each school for that year.</a:t>
            </a:r>
          </a:p>
          <a:p>
            <a:endParaRPr lang="en-GB" dirty="0"/>
          </a:p>
        </p:txBody>
      </p:sp>
      <p:sp>
        <p:nvSpPr>
          <p:cNvPr id="4" name="Footer Placeholder 3">
            <a:extLst>
              <a:ext uri="{FF2B5EF4-FFF2-40B4-BE49-F238E27FC236}">
                <a16:creationId xmlns:a16="http://schemas.microsoft.com/office/drawing/2014/main" id="{D20AFEA1-F1B7-4C4F-9BF8-32AFC8733F38}"/>
              </a:ext>
            </a:extLst>
          </p:cNvPr>
          <p:cNvSpPr>
            <a:spLocks noGrp="1"/>
          </p:cNvSpPr>
          <p:nvPr>
            <p:ph type="ftr" sz="quarter" idx="11"/>
          </p:nvPr>
        </p:nvSpPr>
        <p:spPr/>
        <p:txBody>
          <a:bodyPr/>
          <a:lstStyle/>
          <a:p>
            <a:r>
              <a:rPr lang="en-US" dirty="0"/>
              <a:t>info@yestests.com</a:t>
            </a:r>
          </a:p>
        </p:txBody>
      </p:sp>
      <p:sp>
        <p:nvSpPr>
          <p:cNvPr id="5" name="Slide Number Placeholder 4">
            <a:extLst>
              <a:ext uri="{FF2B5EF4-FFF2-40B4-BE49-F238E27FC236}">
                <a16:creationId xmlns:a16="http://schemas.microsoft.com/office/drawing/2014/main" id="{A6FE421E-58F4-48D2-BC9E-DB9F5B750B6C}"/>
              </a:ext>
            </a:extLst>
          </p:cNvPr>
          <p:cNvSpPr>
            <a:spLocks noGrp="1"/>
          </p:cNvSpPr>
          <p:nvPr>
            <p:ph type="sldNum" sz="quarter" idx="12"/>
          </p:nvPr>
        </p:nvSpPr>
        <p:spPr/>
        <p:txBody>
          <a:bodyPr/>
          <a:lstStyle/>
          <a:p>
            <a:fld id="{D57F1E4F-1CFF-5643-939E-217C01CDF565}" type="slidenum">
              <a:rPr lang="en-US" smtClean="0"/>
              <a:pPr/>
              <a:t>3</a:t>
            </a:fld>
            <a:endParaRPr lang="en-US" dirty="0"/>
          </a:p>
        </p:txBody>
      </p:sp>
      <p:pic>
        <p:nvPicPr>
          <p:cNvPr id="6" name="Recorded Sound">
            <a:hlinkClick r:id="" action="ppaction://media"/>
            <a:extLst>
              <a:ext uri="{FF2B5EF4-FFF2-40B4-BE49-F238E27FC236}">
                <a16:creationId xmlns:a16="http://schemas.microsoft.com/office/drawing/2014/main" id="{6A668E35-1ED5-5B18-5303-3AB52DC188A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330431" y="436321"/>
            <a:ext cx="1366143" cy="1366143"/>
          </a:xfrm>
          <a:prstGeom prst="rect">
            <a:avLst/>
          </a:prstGeom>
        </p:spPr>
      </p:pic>
    </p:spTree>
    <p:extLst>
      <p:ext uri="{BB962C8B-B14F-4D97-AF65-F5344CB8AC3E}">
        <p14:creationId xmlns:p14="http://schemas.microsoft.com/office/powerpoint/2010/main" val="114741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42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D9478-F8A7-45D8-9BB3-92033BA5E4D3}"/>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A562911B-DCB7-43C3-97FC-078D07A133E4}"/>
              </a:ext>
            </a:extLst>
          </p:cNvPr>
          <p:cNvSpPr>
            <a:spLocks noGrp="1"/>
          </p:cNvSpPr>
          <p:nvPr>
            <p:ph idx="1"/>
          </p:nvPr>
        </p:nvSpPr>
        <p:spPr/>
        <p:txBody>
          <a:bodyPr/>
          <a:lstStyle/>
          <a:p>
            <a:r>
              <a:rPr lang="en-GB" sz="2000" dirty="0"/>
              <a:t>You </a:t>
            </a:r>
            <a:r>
              <a:rPr lang="en-GB" sz="2000" b="1" dirty="0"/>
              <a:t>do not </a:t>
            </a:r>
            <a:r>
              <a:rPr lang="en-GB" sz="2000" dirty="0"/>
              <a:t>have to choose a school in the borough in which you live. The right to apply to any school you choose is not the same as a right to a place.</a:t>
            </a:r>
          </a:p>
          <a:p>
            <a:pPr marL="0" indent="0">
              <a:buNone/>
            </a:pPr>
            <a:endParaRPr lang="en-GB" sz="2000" dirty="0"/>
          </a:p>
          <a:p>
            <a:r>
              <a:rPr lang="en-GB" sz="2000" dirty="0"/>
              <a:t>Legally only your own borough has a duty to find a school place for your child. Otherwise, it is up to you to find a school and persuade the relevant admissions authority that your child meets the admission criteria. These criteria must, the law states, be clear, objective, and published openly (Look on school or Borough websites)</a:t>
            </a:r>
          </a:p>
          <a:p>
            <a:endParaRPr lang="en-GB" dirty="0"/>
          </a:p>
        </p:txBody>
      </p:sp>
      <p:sp>
        <p:nvSpPr>
          <p:cNvPr id="4" name="Footer Placeholder 3">
            <a:extLst>
              <a:ext uri="{FF2B5EF4-FFF2-40B4-BE49-F238E27FC236}">
                <a16:creationId xmlns:a16="http://schemas.microsoft.com/office/drawing/2014/main" id="{2BBAC205-1213-45E2-AC53-5A58799DD3AF}"/>
              </a:ext>
            </a:extLst>
          </p:cNvPr>
          <p:cNvSpPr>
            <a:spLocks noGrp="1"/>
          </p:cNvSpPr>
          <p:nvPr>
            <p:ph type="ftr" sz="quarter" idx="11"/>
          </p:nvPr>
        </p:nvSpPr>
        <p:spPr/>
        <p:txBody>
          <a:bodyPr/>
          <a:lstStyle/>
          <a:p>
            <a:r>
              <a:rPr lang="en-US" dirty="0"/>
              <a:t>info@yestests.com</a:t>
            </a:r>
          </a:p>
        </p:txBody>
      </p:sp>
      <p:sp>
        <p:nvSpPr>
          <p:cNvPr id="5" name="Slide Number Placeholder 4">
            <a:extLst>
              <a:ext uri="{FF2B5EF4-FFF2-40B4-BE49-F238E27FC236}">
                <a16:creationId xmlns:a16="http://schemas.microsoft.com/office/drawing/2014/main" id="{3C14DE79-C003-49BA-96C1-96C216920BCB}"/>
              </a:ext>
            </a:extLst>
          </p:cNvPr>
          <p:cNvSpPr>
            <a:spLocks noGrp="1"/>
          </p:cNvSpPr>
          <p:nvPr>
            <p:ph type="sldNum" sz="quarter" idx="12"/>
          </p:nvPr>
        </p:nvSpPr>
        <p:spPr/>
        <p:txBody>
          <a:bodyPr/>
          <a:lstStyle/>
          <a:p>
            <a:fld id="{D57F1E4F-1CFF-5643-939E-217C01CDF565}" type="slidenum">
              <a:rPr lang="en-US" smtClean="0"/>
              <a:pPr/>
              <a:t>4</a:t>
            </a:fld>
            <a:endParaRPr lang="en-US" dirty="0"/>
          </a:p>
        </p:txBody>
      </p:sp>
      <p:pic>
        <p:nvPicPr>
          <p:cNvPr id="6" name="Recorded Sound">
            <a:hlinkClick r:id="" action="ppaction://media"/>
            <a:extLst>
              <a:ext uri="{FF2B5EF4-FFF2-40B4-BE49-F238E27FC236}">
                <a16:creationId xmlns:a16="http://schemas.microsoft.com/office/drawing/2014/main" id="{3B813A11-6F01-B58B-1E29-478A3D85C6F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101849" y="665544"/>
            <a:ext cx="1218400" cy="1218400"/>
          </a:xfrm>
          <a:prstGeom prst="rect">
            <a:avLst/>
          </a:prstGeom>
        </p:spPr>
      </p:pic>
    </p:spTree>
    <p:extLst>
      <p:ext uri="{BB962C8B-B14F-4D97-AF65-F5344CB8AC3E}">
        <p14:creationId xmlns:p14="http://schemas.microsoft.com/office/powerpoint/2010/main" val="2814846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08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38B91-79C2-44D4-BEB1-F201823C9A4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C1106AC-C028-4BB0-BB1C-B90CAD884F9E}"/>
              </a:ext>
            </a:extLst>
          </p:cNvPr>
          <p:cNvSpPr>
            <a:spLocks noGrp="1"/>
          </p:cNvSpPr>
          <p:nvPr>
            <p:ph idx="1"/>
          </p:nvPr>
        </p:nvSpPr>
        <p:spPr/>
        <p:txBody>
          <a:bodyPr>
            <a:normAutofit/>
          </a:bodyPr>
          <a:lstStyle/>
          <a:p>
            <a:r>
              <a:rPr lang="en-GB" sz="2000" dirty="0"/>
              <a:t>Since 2005, a London – wide admissions system has been implemented. To apply to most state secondary schools, you need complete only the ‘</a:t>
            </a:r>
            <a:r>
              <a:rPr lang="en-GB" sz="2000" b="1" dirty="0"/>
              <a:t>Secondary Common Application Form’ (SCAF)</a:t>
            </a:r>
            <a:r>
              <a:rPr lang="en-GB" sz="2000" dirty="0"/>
              <a:t>, even if you are applying for schools across borough boundaries or in nearby authorities (Bexley or Kent, for example). </a:t>
            </a:r>
          </a:p>
          <a:p>
            <a:pPr marL="0" indent="0">
              <a:buNone/>
            </a:pPr>
            <a:endParaRPr lang="en-GB" dirty="0"/>
          </a:p>
          <a:p>
            <a:pPr marL="0" indent="0">
              <a:buNone/>
            </a:pPr>
            <a:endParaRPr lang="en-GB" dirty="0"/>
          </a:p>
          <a:p>
            <a:pPr marL="0" indent="0">
              <a:buNone/>
            </a:pPr>
            <a:endParaRPr lang="en-GB" dirty="0"/>
          </a:p>
        </p:txBody>
      </p:sp>
      <p:sp>
        <p:nvSpPr>
          <p:cNvPr id="4" name="Footer Placeholder 3">
            <a:extLst>
              <a:ext uri="{FF2B5EF4-FFF2-40B4-BE49-F238E27FC236}">
                <a16:creationId xmlns:a16="http://schemas.microsoft.com/office/drawing/2014/main" id="{0CA5CCDE-1B18-4B6A-B509-049ADB1FE7A7}"/>
              </a:ext>
            </a:extLst>
          </p:cNvPr>
          <p:cNvSpPr>
            <a:spLocks noGrp="1"/>
          </p:cNvSpPr>
          <p:nvPr>
            <p:ph type="ftr" sz="quarter" idx="11"/>
          </p:nvPr>
        </p:nvSpPr>
        <p:spPr/>
        <p:txBody>
          <a:bodyPr/>
          <a:lstStyle/>
          <a:p>
            <a:r>
              <a:rPr lang="en-US" dirty="0"/>
              <a:t>info@yestests.com</a:t>
            </a:r>
          </a:p>
        </p:txBody>
      </p:sp>
      <p:sp>
        <p:nvSpPr>
          <p:cNvPr id="5" name="Slide Number Placeholder 4">
            <a:extLst>
              <a:ext uri="{FF2B5EF4-FFF2-40B4-BE49-F238E27FC236}">
                <a16:creationId xmlns:a16="http://schemas.microsoft.com/office/drawing/2014/main" id="{A87D09F7-4599-40CF-A5A1-1ED83B87630D}"/>
              </a:ext>
            </a:extLst>
          </p:cNvPr>
          <p:cNvSpPr>
            <a:spLocks noGrp="1"/>
          </p:cNvSpPr>
          <p:nvPr>
            <p:ph type="sldNum" sz="quarter" idx="12"/>
          </p:nvPr>
        </p:nvSpPr>
        <p:spPr/>
        <p:txBody>
          <a:bodyPr/>
          <a:lstStyle/>
          <a:p>
            <a:fld id="{D57F1E4F-1CFF-5643-939E-217C01CDF565}" type="slidenum">
              <a:rPr lang="en-US" smtClean="0"/>
              <a:pPr/>
              <a:t>5</a:t>
            </a:fld>
            <a:endParaRPr lang="en-US" dirty="0"/>
          </a:p>
        </p:txBody>
      </p:sp>
      <p:pic>
        <p:nvPicPr>
          <p:cNvPr id="6" name="Recorded Sound">
            <a:hlinkClick r:id="" action="ppaction://media"/>
            <a:extLst>
              <a:ext uri="{FF2B5EF4-FFF2-40B4-BE49-F238E27FC236}">
                <a16:creationId xmlns:a16="http://schemas.microsoft.com/office/drawing/2014/main" id="{01797A91-59C2-445D-530E-0580A8F71FA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345530" y="395510"/>
            <a:ext cx="1622788" cy="1622788"/>
          </a:xfrm>
          <a:prstGeom prst="rect">
            <a:avLst/>
          </a:prstGeom>
        </p:spPr>
      </p:pic>
    </p:spTree>
    <p:extLst>
      <p:ext uri="{BB962C8B-B14F-4D97-AF65-F5344CB8AC3E}">
        <p14:creationId xmlns:p14="http://schemas.microsoft.com/office/powerpoint/2010/main" val="23629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47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2026D-AFC2-4BEE-B7A0-7CE7C291C5E6}"/>
              </a:ext>
            </a:extLst>
          </p:cNvPr>
          <p:cNvSpPr>
            <a:spLocks noGrp="1"/>
          </p:cNvSpPr>
          <p:nvPr>
            <p:ph type="title"/>
          </p:nvPr>
        </p:nvSpPr>
        <p:spPr/>
        <p:txBody>
          <a:bodyPr/>
          <a:lstStyle/>
          <a:p>
            <a:r>
              <a:rPr lang="en-GB" dirty="0"/>
              <a:t>What can you do NOW!</a:t>
            </a:r>
          </a:p>
        </p:txBody>
      </p:sp>
      <p:sp>
        <p:nvSpPr>
          <p:cNvPr id="3" name="Content Placeholder 2">
            <a:extLst>
              <a:ext uri="{FF2B5EF4-FFF2-40B4-BE49-F238E27FC236}">
                <a16:creationId xmlns:a16="http://schemas.microsoft.com/office/drawing/2014/main" id="{E9F89430-B37E-429C-A82B-01243E359369}"/>
              </a:ext>
            </a:extLst>
          </p:cNvPr>
          <p:cNvSpPr>
            <a:spLocks noGrp="1"/>
          </p:cNvSpPr>
          <p:nvPr>
            <p:ph idx="1"/>
          </p:nvPr>
        </p:nvSpPr>
        <p:spPr/>
        <p:txBody>
          <a:bodyPr>
            <a:normAutofit fontScale="92500" lnSpcReduction="10000"/>
          </a:bodyPr>
          <a:lstStyle/>
          <a:p>
            <a:pPr marL="742950" indent="-742950">
              <a:buAutoNum type="arabicParenR"/>
            </a:pPr>
            <a:r>
              <a:rPr lang="en-GB" sz="3600" dirty="0"/>
              <a:t>Visit schools</a:t>
            </a:r>
          </a:p>
          <a:p>
            <a:pPr>
              <a:buAutoNum type="arabicParenR"/>
            </a:pPr>
            <a:endParaRPr lang="en-GB" sz="3600" dirty="0"/>
          </a:p>
          <a:p>
            <a:r>
              <a:rPr lang="en-GB" sz="2400" dirty="0"/>
              <a:t>Familiarise yourself with the school, it’s facilities and find out about open days.</a:t>
            </a:r>
          </a:p>
          <a:p>
            <a:r>
              <a:rPr lang="en-GB" sz="2400" dirty="0"/>
              <a:t>Speak to students about their experiences – what they like about the school</a:t>
            </a:r>
          </a:p>
          <a:p>
            <a:r>
              <a:rPr lang="en-GB" sz="2400" dirty="0"/>
              <a:t>Ask the headteacher / tour leader questions.</a:t>
            </a:r>
          </a:p>
          <a:p>
            <a:r>
              <a:rPr lang="en-GB" sz="2400" dirty="0"/>
              <a:t>Find out if you will have to sit a banding test for the school – be as prepared as you can be!</a:t>
            </a:r>
            <a:endParaRPr lang="en-GB" sz="1200" dirty="0"/>
          </a:p>
        </p:txBody>
      </p:sp>
      <p:sp>
        <p:nvSpPr>
          <p:cNvPr id="4" name="Footer Placeholder 3">
            <a:extLst>
              <a:ext uri="{FF2B5EF4-FFF2-40B4-BE49-F238E27FC236}">
                <a16:creationId xmlns:a16="http://schemas.microsoft.com/office/drawing/2014/main" id="{84CFB690-8820-43D1-AFBC-5C2586F4EA15}"/>
              </a:ext>
            </a:extLst>
          </p:cNvPr>
          <p:cNvSpPr>
            <a:spLocks noGrp="1"/>
          </p:cNvSpPr>
          <p:nvPr>
            <p:ph type="ftr" sz="quarter" idx="11"/>
          </p:nvPr>
        </p:nvSpPr>
        <p:spPr/>
        <p:txBody>
          <a:bodyPr/>
          <a:lstStyle/>
          <a:p>
            <a:r>
              <a:rPr lang="en-US" dirty="0"/>
              <a:t>info@yestests.com</a:t>
            </a:r>
          </a:p>
        </p:txBody>
      </p:sp>
      <p:sp>
        <p:nvSpPr>
          <p:cNvPr id="5" name="Slide Number Placeholder 4">
            <a:extLst>
              <a:ext uri="{FF2B5EF4-FFF2-40B4-BE49-F238E27FC236}">
                <a16:creationId xmlns:a16="http://schemas.microsoft.com/office/drawing/2014/main" id="{E854B732-99CA-4FB0-9518-EE9B1EDCBE5C}"/>
              </a:ext>
            </a:extLst>
          </p:cNvPr>
          <p:cNvSpPr>
            <a:spLocks noGrp="1"/>
          </p:cNvSpPr>
          <p:nvPr>
            <p:ph type="sldNum" sz="quarter" idx="12"/>
          </p:nvPr>
        </p:nvSpPr>
        <p:spPr/>
        <p:txBody>
          <a:bodyPr/>
          <a:lstStyle/>
          <a:p>
            <a:fld id="{D57F1E4F-1CFF-5643-939E-217C01CDF565}" type="slidenum">
              <a:rPr lang="en-US" smtClean="0"/>
              <a:pPr/>
              <a:t>6</a:t>
            </a:fld>
            <a:endParaRPr lang="en-US" dirty="0"/>
          </a:p>
        </p:txBody>
      </p:sp>
      <p:pic>
        <p:nvPicPr>
          <p:cNvPr id="6" name="Recorded Sound">
            <a:hlinkClick r:id="" action="ppaction://media"/>
            <a:extLst>
              <a:ext uri="{FF2B5EF4-FFF2-40B4-BE49-F238E27FC236}">
                <a16:creationId xmlns:a16="http://schemas.microsoft.com/office/drawing/2014/main" id="{82E8EDEE-4ECD-D41D-600C-9BFC065609D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924663" y="1013678"/>
            <a:ext cx="1674412" cy="1674412"/>
          </a:xfrm>
          <a:prstGeom prst="rect">
            <a:avLst/>
          </a:prstGeom>
        </p:spPr>
      </p:pic>
    </p:spTree>
    <p:extLst>
      <p:ext uri="{BB962C8B-B14F-4D97-AF65-F5344CB8AC3E}">
        <p14:creationId xmlns:p14="http://schemas.microsoft.com/office/powerpoint/2010/main" val="227888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55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2BCCBA-1525-4E4F-84FF-1058DEA3CD7D}"/>
              </a:ext>
            </a:extLst>
          </p:cNvPr>
          <p:cNvPicPr>
            <a:picLocks noChangeAspect="1"/>
          </p:cNvPicPr>
          <p:nvPr/>
        </p:nvPicPr>
        <p:blipFill>
          <a:blip r:embed="rId4"/>
          <a:stretch>
            <a:fillRect/>
          </a:stretch>
        </p:blipFill>
        <p:spPr>
          <a:xfrm>
            <a:off x="2724393" y="3209439"/>
            <a:ext cx="3220304" cy="1811421"/>
          </a:xfrm>
          <a:prstGeom prst="rect">
            <a:avLst/>
          </a:prstGeom>
        </p:spPr>
      </p:pic>
      <p:sp>
        <p:nvSpPr>
          <p:cNvPr id="2" name="Title 1">
            <a:extLst>
              <a:ext uri="{FF2B5EF4-FFF2-40B4-BE49-F238E27FC236}">
                <a16:creationId xmlns:a16="http://schemas.microsoft.com/office/drawing/2014/main" id="{7825C3A3-09EE-48DF-92AB-60DA02FFBE2F}"/>
              </a:ext>
            </a:extLst>
          </p:cNvPr>
          <p:cNvSpPr>
            <a:spLocks noGrp="1"/>
          </p:cNvSpPr>
          <p:nvPr>
            <p:ph type="title"/>
          </p:nvPr>
        </p:nvSpPr>
        <p:spPr>
          <a:xfrm>
            <a:off x="2592925" y="624110"/>
            <a:ext cx="8911687" cy="1017121"/>
          </a:xfrm>
        </p:spPr>
        <p:txBody>
          <a:bodyPr>
            <a:normAutofit fontScale="90000"/>
          </a:bodyPr>
          <a:lstStyle/>
          <a:p>
            <a:r>
              <a:rPr lang="en-GB" sz="3100" dirty="0"/>
              <a:t>2)    Use school websites / Borough information to find out about the admissions criteria</a:t>
            </a:r>
            <a:br>
              <a:rPr lang="en-GB" dirty="0"/>
            </a:br>
            <a:br>
              <a:rPr lang="en-GB" dirty="0"/>
            </a:br>
            <a:endParaRPr lang="en-GB" dirty="0"/>
          </a:p>
        </p:txBody>
      </p:sp>
      <p:sp>
        <p:nvSpPr>
          <p:cNvPr id="3" name="Content Placeholder 2">
            <a:extLst>
              <a:ext uri="{FF2B5EF4-FFF2-40B4-BE49-F238E27FC236}">
                <a16:creationId xmlns:a16="http://schemas.microsoft.com/office/drawing/2014/main" id="{BE96C596-EB86-400E-B3BE-9055B5B0CD34}"/>
              </a:ext>
            </a:extLst>
          </p:cNvPr>
          <p:cNvSpPr>
            <a:spLocks noGrp="1"/>
          </p:cNvSpPr>
          <p:nvPr>
            <p:ph idx="1"/>
          </p:nvPr>
        </p:nvSpPr>
        <p:spPr>
          <a:xfrm>
            <a:off x="2589212" y="1750646"/>
            <a:ext cx="8915400" cy="4483244"/>
          </a:xfrm>
        </p:spPr>
        <p:txBody>
          <a:bodyPr>
            <a:normAutofit/>
          </a:bodyPr>
          <a:lstStyle/>
          <a:p>
            <a:r>
              <a:rPr lang="en-GB" dirty="0"/>
              <a:t>All schools will have some specific admissions criteria.  This is usually in relation to where you live.</a:t>
            </a:r>
          </a:p>
          <a:p>
            <a:pPr marL="0" indent="0">
              <a:buNone/>
            </a:pPr>
            <a:endParaRPr lang="en-GB" dirty="0"/>
          </a:p>
          <a:p>
            <a:pPr marL="0" indent="0">
              <a:buNone/>
            </a:pPr>
            <a:r>
              <a:rPr lang="en-GB" dirty="0"/>
              <a:t>Greenwich							Bexley</a:t>
            </a:r>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r>
              <a:rPr lang="en-GB" dirty="0"/>
              <a:t>										BEXLEY</a:t>
            </a:r>
          </a:p>
          <a:p>
            <a:endParaRPr lang="en-GB" dirty="0"/>
          </a:p>
          <a:p>
            <a:endParaRPr lang="en-GB" dirty="0"/>
          </a:p>
          <a:p>
            <a:pPr marL="0" indent="0">
              <a:buNone/>
            </a:pPr>
            <a:endParaRPr lang="en-GB" dirty="0"/>
          </a:p>
          <a:p>
            <a:pPr marL="0" indent="0">
              <a:buNone/>
            </a:pPr>
            <a:endParaRPr lang="en-GB" dirty="0"/>
          </a:p>
        </p:txBody>
      </p:sp>
      <p:sp>
        <p:nvSpPr>
          <p:cNvPr id="4" name="Footer Placeholder 3">
            <a:extLst>
              <a:ext uri="{FF2B5EF4-FFF2-40B4-BE49-F238E27FC236}">
                <a16:creationId xmlns:a16="http://schemas.microsoft.com/office/drawing/2014/main" id="{7D79170E-FEC1-4FAF-BD0F-2FEBE7F2E0A7}"/>
              </a:ext>
            </a:extLst>
          </p:cNvPr>
          <p:cNvSpPr>
            <a:spLocks noGrp="1"/>
          </p:cNvSpPr>
          <p:nvPr>
            <p:ph type="ftr" sz="quarter" idx="11"/>
          </p:nvPr>
        </p:nvSpPr>
        <p:spPr/>
        <p:txBody>
          <a:bodyPr/>
          <a:lstStyle/>
          <a:p>
            <a:r>
              <a:rPr lang="en-US" dirty="0"/>
              <a:t>info@yestests.com</a:t>
            </a:r>
          </a:p>
        </p:txBody>
      </p:sp>
      <p:sp>
        <p:nvSpPr>
          <p:cNvPr id="5" name="Slide Number Placeholder 4">
            <a:extLst>
              <a:ext uri="{FF2B5EF4-FFF2-40B4-BE49-F238E27FC236}">
                <a16:creationId xmlns:a16="http://schemas.microsoft.com/office/drawing/2014/main" id="{A2188C64-406A-4298-9F70-05890065FB92}"/>
              </a:ext>
            </a:extLst>
          </p:cNvPr>
          <p:cNvSpPr>
            <a:spLocks noGrp="1"/>
          </p:cNvSpPr>
          <p:nvPr>
            <p:ph type="sldNum" sz="quarter" idx="12"/>
          </p:nvPr>
        </p:nvSpPr>
        <p:spPr/>
        <p:txBody>
          <a:bodyPr/>
          <a:lstStyle/>
          <a:p>
            <a:fld id="{D57F1E4F-1CFF-5643-939E-217C01CDF565}" type="slidenum">
              <a:rPr lang="en-US" smtClean="0"/>
              <a:pPr/>
              <a:t>7</a:t>
            </a:fld>
            <a:endParaRPr lang="en-US" dirty="0"/>
          </a:p>
        </p:txBody>
      </p:sp>
      <p:sp>
        <p:nvSpPr>
          <p:cNvPr id="9" name="TextBox 8">
            <a:extLst>
              <a:ext uri="{FF2B5EF4-FFF2-40B4-BE49-F238E27FC236}">
                <a16:creationId xmlns:a16="http://schemas.microsoft.com/office/drawing/2014/main" id="{4DEDE3AF-B7B4-78B5-0D79-EDF120F6871B}"/>
              </a:ext>
            </a:extLst>
          </p:cNvPr>
          <p:cNvSpPr txBox="1"/>
          <p:nvPr/>
        </p:nvSpPr>
        <p:spPr>
          <a:xfrm>
            <a:off x="1178199" y="5068757"/>
            <a:ext cx="4520317" cy="646331"/>
          </a:xfrm>
          <a:prstGeom prst="rect">
            <a:avLst/>
          </a:prstGeom>
          <a:noFill/>
        </p:spPr>
        <p:txBody>
          <a:bodyPr wrap="square">
            <a:spAutoFit/>
          </a:bodyPr>
          <a:lstStyle/>
          <a:p>
            <a:r>
              <a:rPr lang="en-GB" dirty="0">
                <a:hlinkClick r:id="rId5"/>
              </a:rPr>
              <a:t>Secondary school admissions booklets (pagesuite-professional.co.uk)</a:t>
            </a:r>
            <a:endParaRPr lang="en-GB" dirty="0"/>
          </a:p>
        </p:txBody>
      </p:sp>
      <p:pic>
        <p:nvPicPr>
          <p:cNvPr id="13" name="Recorded Sound">
            <a:hlinkClick r:id="" action="ppaction://media"/>
            <a:extLst>
              <a:ext uri="{FF2B5EF4-FFF2-40B4-BE49-F238E27FC236}">
                <a16:creationId xmlns:a16="http://schemas.microsoft.com/office/drawing/2014/main" id="{8D889187-4357-B4CF-492F-5FAD272D27D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77433" y="1162985"/>
            <a:ext cx="1401532" cy="1401532"/>
          </a:xfrm>
          <a:prstGeom prst="rect">
            <a:avLst/>
          </a:prstGeom>
        </p:spPr>
      </p:pic>
      <p:pic>
        <p:nvPicPr>
          <p:cNvPr id="7" name="Picture 6">
            <a:extLst>
              <a:ext uri="{FF2B5EF4-FFF2-40B4-BE49-F238E27FC236}">
                <a16:creationId xmlns:a16="http://schemas.microsoft.com/office/drawing/2014/main" id="{47979C38-2FE2-D5B1-7E3A-080F0E81C7B7}"/>
              </a:ext>
            </a:extLst>
          </p:cNvPr>
          <p:cNvPicPr>
            <a:picLocks noChangeAspect="1"/>
          </p:cNvPicPr>
          <p:nvPr/>
        </p:nvPicPr>
        <p:blipFill>
          <a:blip r:embed="rId7"/>
          <a:stretch>
            <a:fillRect/>
          </a:stretch>
        </p:blipFill>
        <p:spPr>
          <a:xfrm>
            <a:off x="6629106" y="3309338"/>
            <a:ext cx="4384695" cy="1811422"/>
          </a:xfrm>
          <a:prstGeom prst="rect">
            <a:avLst/>
          </a:prstGeom>
        </p:spPr>
      </p:pic>
    </p:spTree>
    <p:extLst>
      <p:ext uri="{BB962C8B-B14F-4D97-AF65-F5344CB8AC3E}">
        <p14:creationId xmlns:p14="http://schemas.microsoft.com/office/powerpoint/2010/main" val="1951555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292"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9C143-FB23-4D0D-9DDE-FE31E590E63B}"/>
              </a:ext>
            </a:extLst>
          </p:cNvPr>
          <p:cNvSpPr>
            <a:spLocks noGrp="1"/>
          </p:cNvSpPr>
          <p:nvPr>
            <p:ph type="title"/>
          </p:nvPr>
        </p:nvSpPr>
        <p:spPr/>
        <p:txBody>
          <a:bodyPr>
            <a:normAutofit fontScale="90000"/>
          </a:bodyPr>
          <a:lstStyle/>
          <a:p>
            <a:pPr algn="ctr"/>
            <a:r>
              <a:rPr lang="en-GB" sz="2000" dirty="0"/>
              <a:t>Some state schools, typically selective and voluntary – aided schools, also have their own admissions criteria.  This could be based on gender, religious denomination or academic ability (grammar schools).</a:t>
            </a:r>
            <a:br>
              <a:rPr lang="en-GB" sz="2000" dirty="0"/>
            </a:br>
            <a:r>
              <a:rPr lang="en-GB" sz="2000" dirty="0"/>
              <a:t>Use visits and school websites to find out realistically what the admission criteria are and your chances of being offered a place at a particular school.</a:t>
            </a:r>
            <a:br>
              <a:rPr lang="en-GB" dirty="0"/>
            </a:br>
            <a:endParaRPr lang="en-GB" dirty="0"/>
          </a:p>
        </p:txBody>
      </p:sp>
      <p:sp>
        <p:nvSpPr>
          <p:cNvPr id="3" name="Content Placeholder 2">
            <a:extLst>
              <a:ext uri="{FF2B5EF4-FFF2-40B4-BE49-F238E27FC236}">
                <a16:creationId xmlns:a16="http://schemas.microsoft.com/office/drawing/2014/main" id="{B3FDD255-0A7F-4C53-8983-A99C8B3BD6DA}"/>
              </a:ext>
            </a:extLst>
          </p:cNvPr>
          <p:cNvSpPr>
            <a:spLocks noGrp="1"/>
          </p:cNvSpPr>
          <p:nvPr>
            <p:ph idx="1"/>
          </p:nvPr>
        </p:nvSpPr>
        <p:spPr>
          <a:xfrm>
            <a:off x="2589212" y="2727568"/>
            <a:ext cx="8915400" cy="3183653"/>
          </a:xfrm>
        </p:spPr>
        <p:txBody>
          <a:bodyPr/>
          <a:lstStyle/>
          <a:p>
            <a:r>
              <a:rPr lang="en-GB" dirty="0"/>
              <a:t>For example,  On the Bexley website you can download information about the Bexley Selection tests.</a:t>
            </a:r>
          </a:p>
          <a:p>
            <a:endParaRPr lang="en-GB" dirty="0"/>
          </a:p>
        </p:txBody>
      </p:sp>
      <p:sp>
        <p:nvSpPr>
          <p:cNvPr id="4" name="Footer Placeholder 3">
            <a:extLst>
              <a:ext uri="{FF2B5EF4-FFF2-40B4-BE49-F238E27FC236}">
                <a16:creationId xmlns:a16="http://schemas.microsoft.com/office/drawing/2014/main" id="{99DAD372-82F6-41F2-9DE7-FA54C7813966}"/>
              </a:ext>
            </a:extLst>
          </p:cNvPr>
          <p:cNvSpPr>
            <a:spLocks noGrp="1"/>
          </p:cNvSpPr>
          <p:nvPr>
            <p:ph type="ftr" sz="quarter" idx="11"/>
          </p:nvPr>
        </p:nvSpPr>
        <p:spPr/>
        <p:txBody>
          <a:bodyPr/>
          <a:lstStyle/>
          <a:p>
            <a:r>
              <a:rPr lang="en-US"/>
              <a:t>info@yestests.com</a:t>
            </a:r>
            <a:endParaRPr lang="en-US" dirty="0"/>
          </a:p>
        </p:txBody>
      </p:sp>
      <p:sp>
        <p:nvSpPr>
          <p:cNvPr id="5" name="Slide Number Placeholder 4">
            <a:extLst>
              <a:ext uri="{FF2B5EF4-FFF2-40B4-BE49-F238E27FC236}">
                <a16:creationId xmlns:a16="http://schemas.microsoft.com/office/drawing/2014/main" id="{4A985D26-40E6-42F1-B277-C1693B96956B}"/>
              </a:ext>
            </a:extLst>
          </p:cNvPr>
          <p:cNvSpPr>
            <a:spLocks noGrp="1"/>
          </p:cNvSpPr>
          <p:nvPr>
            <p:ph type="sldNum" sz="quarter" idx="12"/>
          </p:nvPr>
        </p:nvSpPr>
        <p:spPr/>
        <p:txBody>
          <a:bodyPr/>
          <a:lstStyle/>
          <a:p>
            <a:fld id="{D57F1E4F-1CFF-5643-939E-217C01CDF565}" type="slidenum">
              <a:rPr lang="en-US" smtClean="0"/>
              <a:pPr/>
              <a:t>8</a:t>
            </a:fld>
            <a:endParaRPr lang="en-US" dirty="0"/>
          </a:p>
        </p:txBody>
      </p:sp>
      <p:pic>
        <p:nvPicPr>
          <p:cNvPr id="6" name="Recorded Sound">
            <a:hlinkClick r:id="" action="ppaction://media"/>
            <a:extLst>
              <a:ext uri="{FF2B5EF4-FFF2-40B4-BE49-F238E27FC236}">
                <a16:creationId xmlns:a16="http://schemas.microsoft.com/office/drawing/2014/main" id="{BD269109-5101-97D9-583D-BCC409944EC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1695" y="1559911"/>
            <a:ext cx="1667517" cy="1667517"/>
          </a:xfrm>
          <a:prstGeom prst="rect">
            <a:avLst/>
          </a:prstGeom>
        </p:spPr>
      </p:pic>
    </p:spTree>
    <p:extLst>
      <p:ext uri="{BB962C8B-B14F-4D97-AF65-F5344CB8AC3E}">
        <p14:creationId xmlns:p14="http://schemas.microsoft.com/office/powerpoint/2010/main" val="1943209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05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E9676-8948-4CAE-9BE4-AB4951EC289B}"/>
              </a:ext>
            </a:extLst>
          </p:cNvPr>
          <p:cNvSpPr>
            <a:spLocks noGrp="1"/>
          </p:cNvSpPr>
          <p:nvPr>
            <p:ph type="title"/>
          </p:nvPr>
        </p:nvSpPr>
        <p:spPr/>
        <p:txBody>
          <a:bodyPr>
            <a:normAutofit fontScale="90000"/>
          </a:bodyPr>
          <a:lstStyle/>
          <a:p>
            <a:r>
              <a:rPr lang="en-GB" dirty="0"/>
              <a:t>To apply for a state-run secondary school in a London Borough e.g., Greenwich and Lewisham.  What you can do now:</a:t>
            </a:r>
          </a:p>
        </p:txBody>
      </p:sp>
      <p:sp>
        <p:nvSpPr>
          <p:cNvPr id="3" name="Content Placeholder 2">
            <a:extLst>
              <a:ext uri="{FF2B5EF4-FFF2-40B4-BE49-F238E27FC236}">
                <a16:creationId xmlns:a16="http://schemas.microsoft.com/office/drawing/2014/main" id="{B09AE655-DDE7-4E49-9C77-93A19BD9228B}"/>
              </a:ext>
            </a:extLst>
          </p:cNvPr>
          <p:cNvSpPr>
            <a:spLocks noGrp="1"/>
          </p:cNvSpPr>
          <p:nvPr>
            <p:ph idx="1"/>
          </p:nvPr>
        </p:nvSpPr>
        <p:spPr>
          <a:xfrm>
            <a:off x="2589212" y="2492188"/>
            <a:ext cx="8915400" cy="3419034"/>
          </a:xfrm>
        </p:spPr>
        <p:txBody>
          <a:bodyPr>
            <a:normAutofit/>
          </a:bodyPr>
          <a:lstStyle/>
          <a:p>
            <a:r>
              <a:rPr lang="en-GB" dirty="0"/>
              <a:t>Admissions guides – a list of all schools in the borough and clearly laid out admissions criteria (distance, religious beliefs, gender)</a:t>
            </a:r>
          </a:p>
          <a:p>
            <a:r>
              <a:rPr lang="en-GB" dirty="0">
                <a:hlinkClick r:id="rId4"/>
              </a:rPr>
              <a:t>Secondary school admissions booklets (pagesuite-professional.co.uk)</a:t>
            </a:r>
            <a:endParaRPr lang="en-GB" dirty="0"/>
          </a:p>
          <a:p>
            <a:pPr marL="0" indent="0">
              <a:buNone/>
            </a:pPr>
            <a:endParaRPr lang="en-GB" dirty="0"/>
          </a:p>
          <a:p>
            <a:r>
              <a:rPr lang="en-GB" dirty="0"/>
              <a:t>Interactive maps – show the last distance given so you can be realistic about your choices.</a:t>
            </a:r>
          </a:p>
          <a:p>
            <a:r>
              <a:rPr lang="en-GB" sz="1100" dirty="0">
                <a:hlinkClick r:id="rId5"/>
              </a:rPr>
              <a:t>Secondary school offers interactive map | Royal Borough of Greenwich (royalgreenwich.gov.uk)</a:t>
            </a:r>
            <a:endParaRPr lang="en-GB" sz="1100" dirty="0"/>
          </a:p>
        </p:txBody>
      </p:sp>
      <p:sp>
        <p:nvSpPr>
          <p:cNvPr id="4" name="Footer Placeholder 3">
            <a:extLst>
              <a:ext uri="{FF2B5EF4-FFF2-40B4-BE49-F238E27FC236}">
                <a16:creationId xmlns:a16="http://schemas.microsoft.com/office/drawing/2014/main" id="{512B0925-7A5D-44AC-AE3A-56608ACD4C78}"/>
              </a:ext>
            </a:extLst>
          </p:cNvPr>
          <p:cNvSpPr>
            <a:spLocks noGrp="1"/>
          </p:cNvSpPr>
          <p:nvPr>
            <p:ph type="ftr" sz="quarter" idx="11"/>
          </p:nvPr>
        </p:nvSpPr>
        <p:spPr/>
        <p:txBody>
          <a:bodyPr/>
          <a:lstStyle/>
          <a:p>
            <a:r>
              <a:rPr lang="en-US"/>
              <a:t>info@yestests.com</a:t>
            </a:r>
            <a:endParaRPr lang="en-US" dirty="0"/>
          </a:p>
        </p:txBody>
      </p:sp>
      <p:sp>
        <p:nvSpPr>
          <p:cNvPr id="5" name="Slide Number Placeholder 4">
            <a:extLst>
              <a:ext uri="{FF2B5EF4-FFF2-40B4-BE49-F238E27FC236}">
                <a16:creationId xmlns:a16="http://schemas.microsoft.com/office/drawing/2014/main" id="{BAC3DD52-9B4C-4E27-9C59-97A2F9B06E6B}"/>
              </a:ext>
            </a:extLst>
          </p:cNvPr>
          <p:cNvSpPr>
            <a:spLocks noGrp="1"/>
          </p:cNvSpPr>
          <p:nvPr>
            <p:ph type="sldNum" sz="quarter" idx="12"/>
          </p:nvPr>
        </p:nvSpPr>
        <p:spPr/>
        <p:txBody>
          <a:bodyPr/>
          <a:lstStyle/>
          <a:p>
            <a:fld id="{D57F1E4F-1CFF-5643-939E-217C01CDF565}" type="slidenum">
              <a:rPr lang="en-US" smtClean="0"/>
              <a:pPr/>
              <a:t>9</a:t>
            </a:fld>
            <a:endParaRPr lang="en-US" dirty="0"/>
          </a:p>
        </p:txBody>
      </p:sp>
      <p:pic>
        <p:nvPicPr>
          <p:cNvPr id="6" name="Picture 5">
            <a:extLst>
              <a:ext uri="{FF2B5EF4-FFF2-40B4-BE49-F238E27FC236}">
                <a16:creationId xmlns:a16="http://schemas.microsoft.com/office/drawing/2014/main" id="{BDD7399F-C054-4450-81B1-F34923E58DCB}"/>
              </a:ext>
            </a:extLst>
          </p:cNvPr>
          <p:cNvPicPr>
            <a:picLocks noChangeAspect="1"/>
          </p:cNvPicPr>
          <p:nvPr/>
        </p:nvPicPr>
        <p:blipFill>
          <a:blip r:embed="rId6"/>
          <a:stretch>
            <a:fillRect/>
          </a:stretch>
        </p:blipFill>
        <p:spPr>
          <a:xfrm>
            <a:off x="8741653" y="4941336"/>
            <a:ext cx="2762959" cy="1554164"/>
          </a:xfrm>
          <a:prstGeom prst="rect">
            <a:avLst/>
          </a:prstGeom>
        </p:spPr>
      </p:pic>
      <p:pic>
        <p:nvPicPr>
          <p:cNvPr id="11" name="Recorded Sound">
            <a:hlinkClick r:id="" action="ppaction://media"/>
            <a:extLst>
              <a:ext uri="{FF2B5EF4-FFF2-40B4-BE49-F238E27FC236}">
                <a16:creationId xmlns:a16="http://schemas.microsoft.com/office/drawing/2014/main" id="{D64D4D74-4070-A266-36DE-807063BA19B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7372" y="1528560"/>
            <a:ext cx="1430888" cy="1430888"/>
          </a:xfrm>
          <a:prstGeom prst="rect">
            <a:avLst/>
          </a:prstGeom>
        </p:spPr>
      </p:pic>
    </p:spTree>
    <p:extLst>
      <p:ext uri="{BB962C8B-B14F-4D97-AF65-F5344CB8AC3E}">
        <p14:creationId xmlns:p14="http://schemas.microsoft.com/office/powerpoint/2010/main" val="316438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30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5A75490188956469A7B31F756BC9FF1" ma:contentTypeVersion="18" ma:contentTypeDescription="Create a new document." ma:contentTypeScope="" ma:versionID="b8fa6dffef0a82e812f5f47f2ef70364">
  <xsd:schema xmlns:xsd="http://www.w3.org/2001/XMLSchema" xmlns:xs="http://www.w3.org/2001/XMLSchema" xmlns:p="http://schemas.microsoft.com/office/2006/metadata/properties" xmlns:ns2="439b4ff7-54c9-40e2-9aaf-fd1178071000" xmlns:ns3="e8740130-a668-4d53-bc86-2a353c0ad587" targetNamespace="http://schemas.microsoft.com/office/2006/metadata/properties" ma:root="true" ma:fieldsID="c67336a22a2ee41a66deaffb3a91dde8" ns2:_="" ns3:_="">
    <xsd:import namespace="439b4ff7-54c9-40e2-9aaf-fd1178071000"/>
    <xsd:import namespace="e8740130-a668-4d53-bc86-2a353c0ad58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9b4ff7-54c9-40e2-9aaf-fd117807100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164b8f4-cfa8-457e-a5e1-f92fb8de060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8740130-a668-4d53-bc86-2a353c0ad58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a3f3fb5-4540-4dc3-a0b5-da58ead21ee9}" ma:internalName="TaxCatchAll" ma:showField="CatchAllData" ma:web="e8740130-a668-4d53-bc86-2a353c0ad58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5870DDB-8380-4A28-932B-9C279916393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39b4ff7-54c9-40e2-9aaf-fd1178071000"/>
    <ds:schemaRef ds:uri="e8740130-a668-4d53-bc86-2a353c0ad58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3E8C8C6-26A5-4FC1-A6F5-947BE30CDE5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Wisp</Template>
  <TotalTime>1278</TotalTime>
  <Words>1360</Words>
  <Application>Microsoft Office PowerPoint</Application>
  <PresentationFormat>Widescreen</PresentationFormat>
  <Paragraphs>130</Paragraphs>
  <Slides>17</Slides>
  <Notes>0</Notes>
  <HiddenSlides>0</HiddenSlides>
  <MMClips>16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Century Gothic</vt:lpstr>
      <vt:lpstr>Lato</vt:lpstr>
      <vt:lpstr>Wingdings 3</vt:lpstr>
      <vt:lpstr>Wisp</vt:lpstr>
      <vt:lpstr>Secondary Transfer</vt:lpstr>
      <vt:lpstr>The aims of today’s meeting are:</vt:lpstr>
      <vt:lpstr>PowerPoint Presentation</vt:lpstr>
      <vt:lpstr>PowerPoint Presentation</vt:lpstr>
      <vt:lpstr>PowerPoint Presentation</vt:lpstr>
      <vt:lpstr>What can you do NOW!</vt:lpstr>
      <vt:lpstr>2)    Use school websites / Borough information to find out about the admissions criteria  </vt:lpstr>
      <vt:lpstr>Some state schools, typically selective and voluntary – aided schools, also have their own admissions criteria.  This could be based on gender, religious denomination or academic ability (grammar schools). Use visits and school websites to find out realistically what the admission criteria are and your chances of being offered a place at a particular school. </vt:lpstr>
      <vt:lpstr>To apply for a state-run secondary school in a London Borough e.g., Greenwich and Lewisham.  What you can do now:</vt:lpstr>
      <vt:lpstr>PowerPoint Presentation</vt:lpstr>
      <vt:lpstr>PowerPoint Presentation</vt:lpstr>
      <vt:lpstr>PowerPoint Presentation</vt:lpstr>
      <vt:lpstr>PowerPoint Presentation</vt:lpstr>
      <vt:lpstr>3)  Ensure that pupils get the most out of their lessons with us </vt:lpstr>
      <vt:lpstr>In our sessions we…</vt:lpstr>
      <vt:lpstr>PowerPoint Presentation</vt:lpstr>
      <vt:lpstr>Keep in touch!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Secondary Transfer meeting</dc:title>
  <dc:creator>Rebecca White</dc:creator>
  <cp:lastModifiedBy>Rebecca White</cp:lastModifiedBy>
  <cp:revision>10</cp:revision>
  <dcterms:created xsi:type="dcterms:W3CDTF">2018-12-22T13:21:02Z</dcterms:created>
  <dcterms:modified xsi:type="dcterms:W3CDTF">2026-06-02T11:31:56Z</dcterms:modified>
</cp:coreProperties>
</file>